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2" r:id="rId5"/>
    <p:sldId id="263" r:id="rId6"/>
    <p:sldId id="264" r:id="rId7"/>
    <p:sldId id="265" r:id="rId8"/>
    <p:sldId id="267" r:id="rId9"/>
    <p:sldId id="268" r:id="rId10"/>
    <p:sldId id="269" r:id="rId11"/>
    <p:sldId id="277" r:id="rId12"/>
    <p:sldId id="273" r:id="rId13"/>
    <p:sldId id="274" r:id="rId14"/>
    <p:sldId id="275" r:id="rId15"/>
    <p:sldId id="278" r:id="rId16"/>
    <p:sldId id="317" r:id="rId17"/>
    <p:sldId id="300" r:id="rId18"/>
    <p:sldId id="301" r:id="rId19"/>
    <p:sldId id="302" r:id="rId20"/>
    <p:sldId id="309" r:id="rId21"/>
    <p:sldId id="312" r:id="rId22"/>
    <p:sldId id="281" r:id="rId23"/>
    <p:sldId id="282" r:id="rId24"/>
    <p:sldId id="298" r:id="rId25"/>
    <p:sldId id="296" r:id="rId26"/>
    <p:sldId id="315" r:id="rId27"/>
    <p:sldId id="284" r:id="rId28"/>
    <p:sldId id="313" r:id="rId29"/>
    <p:sldId id="314" r:id="rId30"/>
    <p:sldId id="316" r:id="rId31"/>
  </p:sldIdLst>
  <p:sldSz cx="12192000" cy="6858000"/>
  <p:notesSz cx="6889750" cy="100187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309" autoAdjust="0"/>
    <p:restoredTop sz="94660"/>
  </p:normalViewPr>
  <p:slideViewPr>
    <p:cSldViewPr snapToGrid="0">
      <p:cViewPr varScale="1">
        <p:scale>
          <a:sx n="38" d="100"/>
          <a:sy n="38" d="100"/>
        </p:scale>
        <p:origin x="6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é VALLI" userId="68038d6b36f08c27" providerId="LiveId" clId="{B26FE2F5-1739-44A1-B8A9-1F2B663A5F58}"/>
    <pc:docChg chg="undo custSel addSld delSld modSld">
      <pc:chgData name="André VALLI" userId="68038d6b36f08c27" providerId="LiveId" clId="{B26FE2F5-1739-44A1-B8A9-1F2B663A5F58}" dt="2018-01-19T16:13:10.761" v="1898" actId="1076"/>
      <pc:docMkLst>
        <pc:docMk/>
      </pc:docMkLst>
      <pc:sldChg chg="modSp">
        <pc:chgData name="André VALLI" userId="68038d6b36f08c27" providerId="LiveId" clId="{B26FE2F5-1739-44A1-B8A9-1F2B663A5F58}" dt="2018-01-14T14:32:33.502" v="1638" actId="20577"/>
        <pc:sldMkLst>
          <pc:docMk/>
          <pc:sldMk cId="734632111" sldId="256"/>
        </pc:sldMkLst>
        <pc:spChg chg="mod">
          <ac:chgData name="André VALLI" userId="68038d6b36f08c27" providerId="LiveId" clId="{B26FE2F5-1739-44A1-B8A9-1F2B663A5F58}" dt="2018-01-14T14:32:33.502" v="1638" actId="20577"/>
          <ac:spMkLst>
            <pc:docMk/>
            <pc:sldMk cId="734632111" sldId="256"/>
            <ac:spMk id="4" creationId="{00000000-0000-0000-0000-000000000000}"/>
          </ac:spMkLst>
        </pc:spChg>
      </pc:sldChg>
      <pc:sldChg chg="modSp">
        <pc:chgData name="André VALLI" userId="68038d6b36f08c27" providerId="LiveId" clId="{B26FE2F5-1739-44A1-B8A9-1F2B663A5F58}" dt="2018-01-13T13:29:49.693" v="482" actId="2711"/>
        <pc:sldMkLst>
          <pc:docMk/>
          <pc:sldMk cId="2696421048" sldId="257"/>
        </pc:sldMkLst>
        <pc:spChg chg="mod">
          <ac:chgData name="André VALLI" userId="68038d6b36f08c27" providerId="LiveId" clId="{B26FE2F5-1739-44A1-B8A9-1F2B663A5F58}" dt="2018-01-13T13:29:30.160" v="481" actId="2711"/>
          <ac:spMkLst>
            <pc:docMk/>
            <pc:sldMk cId="2696421048" sldId="257"/>
            <ac:spMk id="2" creationId="{00000000-0000-0000-0000-000000000000}"/>
          </ac:spMkLst>
        </pc:spChg>
        <pc:spChg chg="mod">
          <ac:chgData name="André VALLI" userId="68038d6b36f08c27" providerId="LiveId" clId="{B26FE2F5-1739-44A1-B8A9-1F2B663A5F58}" dt="2018-01-13T13:29:49.693" v="482" actId="2711"/>
          <ac:spMkLst>
            <pc:docMk/>
            <pc:sldMk cId="2696421048" sldId="257"/>
            <ac:spMk id="3" creationId="{00000000-0000-0000-0000-000000000000}"/>
          </ac:spMkLst>
        </pc:spChg>
      </pc:sldChg>
      <pc:sldChg chg="modSp">
        <pc:chgData name="André VALLI" userId="68038d6b36f08c27" providerId="LiveId" clId="{B26FE2F5-1739-44A1-B8A9-1F2B663A5F58}" dt="2018-01-14T18:04:18.877" v="1815" actId="20577"/>
        <pc:sldMkLst>
          <pc:docMk/>
          <pc:sldMk cId="2000314305" sldId="259"/>
        </pc:sldMkLst>
        <pc:spChg chg="mod">
          <ac:chgData name="André VALLI" userId="68038d6b36f08c27" providerId="LiveId" clId="{B26FE2F5-1739-44A1-B8A9-1F2B663A5F58}" dt="2018-01-13T13:24:46.214" v="419" actId="27636"/>
          <ac:spMkLst>
            <pc:docMk/>
            <pc:sldMk cId="2000314305" sldId="259"/>
            <ac:spMk id="2" creationId="{00000000-0000-0000-0000-000000000000}"/>
          </ac:spMkLst>
        </pc:spChg>
        <pc:spChg chg="mod">
          <ac:chgData name="André VALLI" userId="68038d6b36f08c27" providerId="LiveId" clId="{B26FE2F5-1739-44A1-B8A9-1F2B663A5F58}" dt="2018-01-14T18:04:18.877" v="1815" actId="20577"/>
          <ac:spMkLst>
            <pc:docMk/>
            <pc:sldMk cId="2000314305" sldId="259"/>
            <ac:spMk id="3" creationId="{00000000-0000-0000-0000-000000000000}"/>
          </ac:spMkLst>
        </pc:spChg>
      </pc:sldChg>
      <pc:sldChg chg="modSp">
        <pc:chgData name="André VALLI" userId="68038d6b36f08c27" providerId="LiveId" clId="{B26FE2F5-1739-44A1-B8A9-1F2B663A5F58}" dt="2018-01-13T15:09:17.099" v="1636" actId="20577"/>
        <pc:sldMkLst>
          <pc:docMk/>
          <pc:sldMk cId="3919959580" sldId="262"/>
        </pc:sldMkLst>
        <pc:spChg chg="mod">
          <ac:chgData name="André VALLI" userId="68038d6b36f08c27" providerId="LiveId" clId="{B26FE2F5-1739-44A1-B8A9-1F2B663A5F58}" dt="2018-01-13T15:09:17.099" v="1636" actId="20577"/>
          <ac:spMkLst>
            <pc:docMk/>
            <pc:sldMk cId="3919959580" sldId="262"/>
            <ac:spMk id="3" creationId="{00000000-0000-0000-0000-000000000000}"/>
          </ac:spMkLst>
        </pc:spChg>
      </pc:sldChg>
      <pc:sldChg chg="addSp delSp modSp">
        <pc:chgData name="André VALLI" userId="68038d6b36f08c27" providerId="LiveId" clId="{B26FE2F5-1739-44A1-B8A9-1F2B663A5F58}" dt="2018-01-13T14:55:02.282" v="1380" actId="20577"/>
        <pc:sldMkLst>
          <pc:docMk/>
          <pc:sldMk cId="3670593420" sldId="263"/>
        </pc:sldMkLst>
        <pc:spChg chg="mod">
          <ac:chgData name="André VALLI" userId="68038d6b36f08c27" providerId="LiveId" clId="{B26FE2F5-1739-44A1-B8A9-1F2B663A5F58}" dt="2018-01-13T14:55:02.282" v="1380" actId="20577"/>
          <ac:spMkLst>
            <pc:docMk/>
            <pc:sldMk cId="3670593420" sldId="263"/>
            <ac:spMk id="2" creationId="{00000000-0000-0000-0000-000000000000}"/>
          </ac:spMkLst>
        </pc:spChg>
        <pc:spChg chg="mod">
          <ac:chgData name="André VALLI" userId="68038d6b36f08c27" providerId="LiveId" clId="{B26FE2F5-1739-44A1-B8A9-1F2B663A5F58}" dt="2018-01-11T15:53:30.887" v="140" actId="20577"/>
          <ac:spMkLst>
            <pc:docMk/>
            <pc:sldMk cId="3670593420" sldId="263"/>
            <ac:spMk id="3" creationId="{00000000-0000-0000-0000-000000000000}"/>
          </ac:spMkLst>
        </pc:spChg>
        <pc:spChg chg="add del mod">
          <ac:chgData name="André VALLI" userId="68038d6b36f08c27" providerId="LiveId" clId="{B26FE2F5-1739-44A1-B8A9-1F2B663A5F58}" dt="2018-01-11T15:50:22.452" v="79" actId="20577"/>
          <ac:spMkLst>
            <pc:docMk/>
            <pc:sldMk cId="3670593420" sldId="263"/>
            <ac:spMk id="4" creationId="{902F8F15-420F-4430-83C9-EFE939DE1B0E}"/>
          </ac:spMkLst>
        </pc:spChg>
        <pc:spChg chg="add del mod">
          <ac:chgData name="André VALLI" userId="68038d6b36f08c27" providerId="LiveId" clId="{B26FE2F5-1739-44A1-B8A9-1F2B663A5F58}" dt="2018-01-11T15:50:22.452" v="79" actId="20577"/>
          <ac:spMkLst>
            <pc:docMk/>
            <pc:sldMk cId="3670593420" sldId="263"/>
            <ac:spMk id="5" creationId="{37379994-4F42-447A-ADC8-80266CC29AFD}"/>
          </ac:spMkLst>
        </pc:spChg>
        <pc:spChg chg="add del mod">
          <ac:chgData name="André VALLI" userId="68038d6b36f08c27" providerId="LiveId" clId="{B26FE2F5-1739-44A1-B8A9-1F2B663A5F58}" dt="2018-01-11T15:50:24.498" v="81" actId="20577"/>
          <ac:spMkLst>
            <pc:docMk/>
            <pc:sldMk cId="3670593420" sldId="263"/>
            <ac:spMk id="6" creationId="{54E23695-8D95-44D6-B700-571A8A99E3BC}"/>
          </ac:spMkLst>
        </pc:spChg>
        <pc:spChg chg="add del mod">
          <ac:chgData name="André VALLI" userId="68038d6b36f08c27" providerId="LiveId" clId="{B26FE2F5-1739-44A1-B8A9-1F2B663A5F58}" dt="2018-01-11T15:50:24.498" v="81" actId="20577"/>
          <ac:spMkLst>
            <pc:docMk/>
            <pc:sldMk cId="3670593420" sldId="263"/>
            <ac:spMk id="7" creationId="{15139B2D-96E0-4958-8069-A396889EB979}"/>
          </ac:spMkLst>
        </pc:spChg>
        <pc:spChg chg="add del mod">
          <ac:chgData name="André VALLI" userId="68038d6b36f08c27" providerId="LiveId" clId="{B26FE2F5-1739-44A1-B8A9-1F2B663A5F58}" dt="2018-01-11T15:50:25.560" v="83" actId="20577"/>
          <ac:spMkLst>
            <pc:docMk/>
            <pc:sldMk cId="3670593420" sldId="263"/>
            <ac:spMk id="8" creationId="{EE13EBC9-26E4-4FF7-81CC-35746D4FF042}"/>
          </ac:spMkLst>
        </pc:spChg>
        <pc:spChg chg="add del mod">
          <ac:chgData name="André VALLI" userId="68038d6b36f08c27" providerId="LiveId" clId="{B26FE2F5-1739-44A1-B8A9-1F2B663A5F58}" dt="2018-01-11T15:50:25.560" v="83" actId="20577"/>
          <ac:spMkLst>
            <pc:docMk/>
            <pc:sldMk cId="3670593420" sldId="263"/>
            <ac:spMk id="9" creationId="{56C2B73B-37E3-4187-9975-F8457297E78A}"/>
          </ac:spMkLst>
        </pc:spChg>
        <pc:spChg chg="add del mod">
          <ac:chgData name="André VALLI" userId="68038d6b36f08c27" providerId="LiveId" clId="{B26FE2F5-1739-44A1-B8A9-1F2B663A5F58}" dt="2018-01-11T15:50:26.545" v="85" actId="20577"/>
          <ac:spMkLst>
            <pc:docMk/>
            <pc:sldMk cId="3670593420" sldId="263"/>
            <ac:spMk id="10" creationId="{65EFE552-625E-4A71-803A-C8F18F69A5EE}"/>
          </ac:spMkLst>
        </pc:spChg>
        <pc:spChg chg="add del mod">
          <ac:chgData name="André VALLI" userId="68038d6b36f08c27" providerId="LiveId" clId="{B26FE2F5-1739-44A1-B8A9-1F2B663A5F58}" dt="2018-01-11T15:50:26.545" v="85" actId="20577"/>
          <ac:spMkLst>
            <pc:docMk/>
            <pc:sldMk cId="3670593420" sldId="263"/>
            <ac:spMk id="11" creationId="{44268BDF-22D5-46B3-9727-1DB3BF9004DD}"/>
          </ac:spMkLst>
        </pc:spChg>
        <pc:spChg chg="add del mod">
          <ac:chgData name="André VALLI" userId="68038d6b36f08c27" providerId="LiveId" clId="{B26FE2F5-1739-44A1-B8A9-1F2B663A5F58}" dt="2018-01-11T15:50:27.501" v="87" actId="20577"/>
          <ac:spMkLst>
            <pc:docMk/>
            <pc:sldMk cId="3670593420" sldId="263"/>
            <ac:spMk id="12" creationId="{7024F62E-B4BD-4995-8002-0BBE5099128B}"/>
          </ac:spMkLst>
        </pc:spChg>
        <pc:spChg chg="add del mod">
          <ac:chgData name="André VALLI" userId="68038d6b36f08c27" providerId="LiveId" clId="{B26FE2F5-1739-44A1-B8A9-1F2B663A5F58}" dt="2018-01-11T15:50:27.501" v="87" actId="20577"/>
          <ac:spMkLst>
            <pc:docMk/>
            <pc:sldMk cId="3670593420" sldId="263"/>
            <ac:spMk id="13" creationId="{63A9BC70-425B-479A-A7AA-E7E864DBF8DA}"/>
          </ac:spMkLst>
        </pc:spChg>
        <pc:spChg chg="add del mod">
          <ac:chgData name="André VALLI" userId="68038d6b36f08c27" providerId="LiveId" clId="{B26FE2F5-1739-44A1-B8A9-1F2B663A5F58}" dt="2018-01-11T15:50:28.635" v="89" actId="20577"/>
          <ac:spMkLst>
            <pc:docMk/>
            <pc:sldMk cId="3670593420" sldId="263"/>
            <ac:spMk id="14" creationId="{A207770A-6DE1-47BF-AD8E-C9198085AB4B}"/>
          </ac:spMkLst>
        </pc:spChg>
        <pc:spChg chg="add del mod">
          <ac:chgData name="André VALLI" userId="68038d6b36f08c27" providerId="LiveId" clId="{B26FE2F5-1739-44A1-B8A9-1F2B663A5F58}" dt="2018-01-11T15:50:28.635" v="89" actId="20577"/>
          <ac:spMkLst>
            <pc:docMk/>
            <pc:sldMk cId="3670593420" sldId="263"/>
            <ac:spMk id="15" creationId="{EF0215E8-BA2A-4EF2-AA58-567F3748875E}"/>
          </ac:spMkLst>
        </pc:spChg>
        <pc:spChg chg="add del mod">
          <ac:chgData name="André VALLI" userId="68038d6b36f08c27" providerId="LiveId" clId="{B26FE2F5-1739-44A1-B8A9-1F2B663A5F58}" dt="2018-01-11T15:50:32.347" v="91" actId="20577"/>
          <ac:spMkLst>
            <pc:docMk/>
            <pc:sldMk cId="3670593420" sldId="263"/>
            <ac:spMk id="16" creationId="{435A1269-9DB6-42CA-9FD1-E80D360D9361}"/>
          </ac:spMkLst>
        </pc:spChg>
        <pc:spChg chg="add del mod">
          <ac:chgData name="André VALLI" userId="68038d6b36f08c27" providerId="LiveId" clId="{B26FE2F5-1739-44A1-B8A9-1F2B663A5F58}" dt="2018-01-11T15:50:32.347" v="91" actId="20577"/>
          <ac:spMkLst>
            <pc:docMk/>
            <pc:sldMk cId="3670593420" sldId="263"/>
            <ac:spMk id="17" creationId="{07EF609A-3E5F-4A03-B86F-2EB9A71E4617}"/>
          </ac:spMkLst>
        </pc:spChg>
      </pc:sldChg>
      <pc:sldChg chg="modSp">
        <pc:chgData name="André VALLI" userId="68038d6b36f08c27" providerId="LiveId" clId="{B26FE2F5-1739-44A1-B8A9-1F2B663A5F58}" dt="2018-01-13T13:28:07.833" v="477" actId="20577"/>
        <pc:sldMkLst>
          <pc:docMk/>
          <pc:sldMk cId="3372778807" sldId="264"/>
        </pc:sldMkLst>
        <pc:spChg chg="mod">
          <ac:chgData name="André VALLI" userId="68038d6b36f08c27" providerId="LiveId" clId="{B26FE2F5-1739-44A1-B8A9-1F2B663A5F58}" dt="2018-01-13T13:28:07.833" v="477" actId="20577"/>
          <ac:spMkLst>
            <pc:docMk/>
            <pc:sldMk cId="3372778807" sldId="264"/>
            <ac:spMk id="3" creationId="{00000000-0000-0000-0000-000000000000}"/>
          </ac:spMkLst>
        </pc:spChg>
      </pc:sldChg>
      <pc:sldChg chg="modSp">
        <pc:chgData name="André VALLI" userId="68038d6b36f08c27" providerId="LiveId" clId="{B26FE2F5-1739-44A1-B8A9-1F2B663A5F58}" dt="2018-01-14T18:05:56.628" v="1825" actId="20577"/>
        <pc:sldMkLst>
          <pc:docMk/>
          <pc:sldMk cId="1208234843" sldId="265"/>
        </pc:sldMkLst>
        <pc:spChg chg="mod">
          <ac:chgData name="André VALLI" userId="68038d6b36f08c27" providerId="LiveId" clId="{B26FE2F5-1739-44A1-B8A9-1F2B663A5F58}" dt="2018-01-13T13:31:26.769" v="483" actId="113"/>
          <ac:spMkLst>
            <pc:docMk/>
            <pc:sldMk cId="1208234843" sldId="265"/>
            <ac:spMk id="2" creationId="{00000000-0000-0000-0000-000000000000}"/>
          </ac:spMkLst>
        </pc:spChg>
        <pc:spChg chg="mod">
          <ac:chgData name="André VALLI" userId="68038d6b36f08c27" providerId="LiveId" clId="{B26FE2F5-1739-44A1-B8A9-1F2B663A5F58}" dt="2018-01-14T18:05:56.628" v="1825" actId="20577"/>
          <ac:spMkLst>
            <pc:docMk/>
            <pc:sldMk cId="1208234843" sldId="265"/>
            <ac:spMk id="3" creationId="{00000000-0000-0000-0000-000000000000}"/>
          </ac:spMkLst>
        </pc:spChg>
      </pc:sldChg>
      <pc:sldChg chg="modSp">
        <pc:chgData name="André VALLI" userId="68038d6b36f08c27" providerId="LiveId" clId="{B26FE2F5-1739-44A1-B8A9-1F2B663A5F58}" dt="2018-01-13T14:56:50.143" v="1546" actId="20577"/>
        <pc:sldMkLst>
          <pc:docMk/>
          <pc:sldMk cId="1214192305" sldId="267"/>
        </pc:sldMkLst>
        <pc:spChg chg="mod">
          <ac:chgData name="André VALLI" userId="68038d6b36f08c27" providerId="LiveId" clId="{B26FE2F5-1739-44A1-B8A9-1F2B663A5F58}" dt="2018-01-13T14:56:50.143" v="1546" actId="20577"/>
          <ac:spMkLst>
            <pc:docMk/>
            <pc:sldMk cId="1214192305" sldId="267"/>
            <ac:spMk id="2" creationId="{00000000-0000-0000-0000-000000000000}"/>
          </ac:spMkLst>
        </pc:spChg>
        <pc:spChg chg="mod">
          <ac:chgData name="André VALLI" userId="68038d6b36f08c27" providerId="LiveId" clId="{B26FE2F5-1739-44A1-B8A9-1F2B663A5F58}" dt="2018-01-13T13:41:41.131" v="497" actId="20577"/>
          <ac:spMkLst>
            <pc:docMk/>
            <pc:sldMk cId="1214192305" sldId="267"/>
            <ac:spMk id="3" creationId="{00000000-0000-0000-0000-000000000000}"/>
          </ac:spMkLst>
        </pc:spChg>
      </pc:sldChg>
      <pc:sldChg chg="modSp">
        <pc:chgData name="André VALLI" userId="68038d6b36f08c27" providerId="LiveId" clId="{B26FE2F5-1739-44A1-B8A9-1F2B663A5F58}" dt="2018-01-13T14:57:06.034" v="1571" actId="20577"/>
        <pc:sldMkLst>
          <pc:docMk/>
          <pc:sldMk cId="470685190" sldId="268"/>
        </pc:sldMkLst>
        <pc:spChg chg="mod">
          <ac:chgData name="André VALLI" userId="68038d6b36f08c27" providerId="LiveId" clId="{B26FE2F5-1739-44A1-B8A9-1F2B663A5F58}" dt="2018-01-13T14:57:06.034" v="1571" actId="20577"/>
          <ac:spMkLst>
            <pc:docMk/>
            <pc:sldMk cId="470685190" sldId="268"/>
            <ac:spMk id="2" creationId="{00000000-0000-0000-0000-000000000000}"/>
          </ac:spMkLst>
        </pc:spChg>
        <pc:spChg chg="mod">
          <ac:chgData name="André VALLI" userId="68038d6b36f08c27" providerId="LiveId" clId="{B26FE2F5-1739-44A1-B8A9-1F2B663A5F58}" dt="2018-01-13T13:42:09.169" v="501" actId="20577"/>
          <ac:spMkLst>
            <pc:docMk/>
            <pc:sldMk cId="470685190" sldId="268"/>
            <ac:spMk id="3" creationId="{00000000-0000-0000-0000-000000000000}"/>
          </ac:spMkLst>
        </pc:spChg>
      </pc:sldChg>
      <pc:sldChg chg="addSp delSp modSp">
        <pc:chgData name="André VALLI" userId="68038d6b36f08c27" providerId="LiveId" clId="{B26FE2F5-1739-44A1-B8A9-1F2B663A5F58}" dt="2018-01-13T13:45:59.099" v="617" actId="20577"/>
        <pc:sldMkLst>
          <pc:docMk/>
          <pc:sldMk cId="2097042980" sldId="269"/>
        </pc:sldMkLst>
        <pc:spChg chg="del mod">
          <ac:chgData name="André VALLI" userId="68038d6b36f08c27" providerId="LiveId" clId="{B26FE2F5-1739-44A1-B8A9-1F2B663A5F58}" dt="2018-01-13T13:42:43.340" v="508" actId="478"/>
          <ac:spMkLst>
            <pc:docMk/>
            <pc:sldMk cId="2097042980" sldId="269"/>
            <ac:spMk id="3" creationId="{00000000-0000-0000-0000-000000000000}"/>
          </ac:spMkLst>
        </pc:spChg>
        <pc:spChg chg="add mod">
          <ac:chgData name="André VALLI" userId="68038d6b36f08c27" providerId="LiveId" clId="{B26FE2F5-1739-44A1-B8A9-1F2B663A5F58}" dt="2018-01-13T13:45:59.099" v="617" actId="20577"/>
          <ac:spMkLst>
            <pc:docMk/>
            <pc:sldMk cId="2097042980" sldId="269"/>
            <ac:spMk id="5" creationId="{5B6CAADA-5A7E-4A03-820E-7D036590D151}"/>
          </ac:spMkLst>
        </pc:spChg>
      </pc:sldChg>
      <pc:sldChg chg="modSp">
        <pc:chgData name="André VALLI" userId="68038d6b36f08c27" providerId="LiveId" clId="{B26FE2F5-1739-44A1-B8A9-1F2B663A5F58}" dt="2018-01-14T16:49:16.969" v="1661" actId="1076"/>
        <pc:sldMkLst>
          <pc:docMk/>
          <pc:sldMk cId="2441733132" sldId="273"/>
        </pc:sldMkLst>
        <pc:spChg chg="mod">
          <ac:chgData name="André VALLI" userId="68038d6b36f08c27" providerId="LiveId" clId="{B26FE2F5-1739-44A1-B8A9-1F2B663A5F58}" dt="2018-01-14T16:49:16.969" v="1661" actId="1076"/>
          <ac:spMkLst>
            <pc:docMk/>
            <pc:sldMk cId="2441733132" sldId="273"/>
            <ac:spMk id="2" creationId="{00000000-0000-0000-0000-000000000000}"/>
          </ac:spMkLst>
        </pc:spChg>
      </pc:sldChg>
      <pc:sldChg chg="modSp">
        <pc:chgData name="André VALLI" userId="68038d6b36f08c27" providerId="LiveId" clId="{B26FE2F5-1739-44A1-B8A9-1F2B663A5F58}" dt="2018-01-13T14:05:01.093" v="666" actId="20577"/>
        <pc:sldMkLst>
          <pc:docMk/>
          <pc:sldMk cId="3195105762" sldId="275"/>
        </pc:sldMkLst>
        <pc:spChg chg="mod">
          <ac:chgData name="André VALLI" userId="68038d6b36f08c27" providerId="LiveId" clId="{B26FE2F5-1739-44A1-B8A9-1F2B663A5F58}" dt="2018-01-13T14:05:01.093" v="666" actId="20577"/>
          <ac:spMkLst>
            <pc:docMk/>
            <pc:sldMk cId="3195105762" sldId="275"/>
            <ac:spMk id="3" creationId="{00000000-0000-0000-0000-000000000000}"/>
          </ac:spMkLst>
        </pc:spChg>
      </pc:sldChg>
      <pc:sldChg chg="modSp">
        <pc:chgData name="André VALLI" userId="68038d6b36f08c27" providerId="LiveId" clId="{B26FE2F5-1739-44A1-B8A9-1F2B663A5F58}" dt="2018-01-14T17:36:13.394" v="1745" actId="20577"/>
        <pc:sldMkLst>
          <pc:docMk/>
          <pc:sldMk cId="1227142479" sldId="277"/>
        </pc:sldMkLst>
        <pc:spChg chg="mod">
          <ac:chgData name="André VALLI" userId="68038d6b36f08c27" providerId="LiveId" clId="{B26FE2F5-1739-44A1-B8A9-1F2B663A5F58}" dt="2018-01-13T14:57:37.879" v="1611" actId="20577"/>
          <ac:spMkLst>
            <pc:docMk/>
            <pc:sldMk cId="1227142479" sldId="277"/>
            <ac:spMk id="2" creationId="{00000000-0000-0000-0000-000000000000}"/>
          </ac:spMkLst>
        </pc:spChg>
        <pc:spChg chg="mod">
          <ac:chgData name="André VALLI" userId="68038d6b36f08c27" providerId="LiveId" clId="{B26FE2F5-1739-44A1-B8A9-1F2B663A5F58}" dt="2018-01-14T17:36:13.394" v="1745" actId="20577"/>
          <ac:spMkLst>
            <pc:docMk/>
            <pc:sldMk cId="1227142479" sldId="277"/>
            <ac:spMk id="3" creationId="{00000000-0000-0000-0000-000000000000}"/>
          </ac:spMkLst>
        </pc:spChg>
      </pc:sldChg>
      <pc:sldChg chg="modSp">
        <pc:chgData name="André VALLI" userId="68038d6b36f08c27" providerId="LiveId" clId="{B26FE2F5-1739-44A1-B8A9-1F2B663A5F58}" dt="2018-01-14T18:12:59.930" v="1841" actId="20577"/>
        <pc:sldMkLst>
          <pc:docMk/>
          <pc:sldMk cId="2557583962" sldId="278"/>
        </pc:sldMkLst>
        <pc:spChg chg="mod">
          <ac:chgData name="André VALLI" userId="68038d6b36f08c27" providerId="LiveId" clId="{B26FE2F5-1739-44A1-B8A9-1F2B663A5F58}" dt="2018-01-14T18:12:59.930" v="1841" actId="20577"/>
          <ac:spMkLst>
            <pc:docMk/>
            <pc:sldMk cId="2557583962" sldId="278"/>
            <ac:spMk id="3" creationId="{00000000-0000-0000-0000-000000000000}"/>
          </ac:spMkLst>
        </pc:spChg>
      </pc:sldChg>
      <pc:sldChg chg="modSp">
        <pc:chgData name="André VALLI" userId="68038d6b36f08c27" providerId="LiveId" clId="{B26FE2F5-1739-44A1-B8A9-1F2B663A5F58}" dt="2018-01-17T15:32:30.621" v="1896" actId="113"/>
        <pc:sldMkLst>
          <pc:docMk/>
          <pc:sldMk cId="2341612337" sldId="281"/>
        </pc:sldMkLst>
        <pc:spChg chg="mod">
          <ac:chgData name="André VALLI" userId="68038d6b36f08c27" providerId="LiveId" clId="{B26FE2F5-1739-44A1-B8A9-1F2B663A5F58}" dt="2018-01-17T15:32:30.621" v="1896" actId="113"/>
          <ac:spMkLst>
            <pc:docMk/>
            <pc:sldMk cId="2341612337" sldId="281"/>
            <ac:spMk id="2" creationId="{00000000-0000-0000-0000-000000000000}"/>
          </ac:spMkLst>
        </pc:spChg>
        <pc:spChg chg="mod">
          <ac:chgData name="André VALLI" userId="68038d6b36f08c27" providerId="LiveId" clId="{B26FE2F5-1739-44A1-B8A9-1F2B663A5F58}" dt="2018-01-12T13:50:55.291" v="314" actId="27636"/>
          <ac:spMkLst>
            <pc:docMk/>
            <pc:sldMk cId="2341612337" sldId="281"/>
            <ac:spMk id="3" creationId="{00000000-0000-0000-0000-000000000000}"/>
          </ac:spMkLst>
        </pc:spChg>
      </pc:sldChg>
      <pc:sldChg chg="modSp">
        <pc:chgData name="André VALLI" userId="68038d6b36f08c27" providerId="LiveId" clId="{B26FE2F5-1739-44A1-B8A9-1F2B663A5F58}" dt="2018-01-14T18:08:43.884" v="1838" actId="20577"/>
        <pc:sldMkLst>
          <pc:docMk/>
          <pc:sldMk cId="3798421904" sldId="282"/>
        </pc:sldMkLst>
        <pc:spChg chg="mod">
          <ac:chgData name="André VALLI" userId="68038d6b36f08c27" providerId="LiveId" clId="{B26FE2F5-1739-44A1-B8A9-1F2B663A5F58}" dt="2018-01-14T18:08:43.884" v="1838" actId="20577"/>
          <ac:spMkLst>
            <pc:docMk/>
            <pc:sldMk cId="3798421904" sldId="282"/>
            <ac:spMk id="2" creationId="{00000000-0000-0000-0000-000000000000}"/>
          </ac:spMkLst>
        </pc:spChg>
        <pc:spChg chg="mod">
          <ac:chgData name="André VALLI" userId="68038d6b36f08c27" providerId="LiveId" clId="{B26FE2F5-1739-44A1-B8A9-1F2B663A5F58}" dt="2018-01-14T16:15:33.763" v="1660" actId="20577"/>
          <ac:spMkLst>
            <pc:docMk/>
            <pc:sldMk cId="3798421904" sldId="282"/>
            <ac:spMk id="3" creationId="{00000000-0000-0000-0000-000000000000}"/>
          </ac:spMkLst>
        </pc:spChg>
      </pc:sldChg>
      <pc:sldChg chg="modSp">
        <pc:chgData name="André VALLI" userId="68038d6b36f08c27" providerId="LiveId" clId="{B26FE2F5-1739-44A1-B8A9-1F2B663A5F58}" dt="2018-01-13T14:39:18.366" v="795" actId="255"/>
        <pc:sldMkLst>
          <pc:docMk/>
          <pc:sldMk cId="119365275" sldId="284"/>
        </pc:sldMkLst>
        <pc:spChg chg="mod">
          <ac:chgData name="André VALLI" userId="68038d6b36f08c27" providerId="LiveId" clId="{B26FE2F5-1739-44A1-B8A9-1F2B663A5F58}" dt="2018-01-13T14:39:18.366" v="795" actId="255"/>
          <ac:spMkLst>
            <pc:docMk/>
            <pc:sldMk cId="119365275" sldId="284"/>
            <ac:spMk id="2" creationId="{00000000-0000-0000-0000-000000000000}"/>
          </ac:spMkLst>
        </pc:spChg>
        <pc:spChg chg="mod">
          <ac:chgData name="André VALLI" userId="68038d6b36f08c27" providerId="LiveId" clId="{B26FE2F5-1739-44A1-B8A9-1F2B663A5F58}" dt="2018-01-12T13:48:50.109" v="305" actId="114"/>
          <ac:spMkLst>
            <pc:docMk/>
            <pc:sldMk cId="119365275" sldId="284"/>
            <ac:spMk id="3" creationId="{00000000-0000-0000-0000-000000000000}"/>
          </ac:spMkLst>
        </pc:spChg>
      </pc:sldChg>
      <pc:sldChg chg="modSp">
        <pc:chgData name="André VALLI" userId="68038d6b36f08c27" providerId="LiveId" clId="{B26FE2F5-1739-44A1-B8A9-1F2B663A5F58}" dt="2018-01-13T14:36:37.716" v="793" actId="113"/>
        <pc:sldMkLst>
          <pc:docMk/>
          <pc:sldMk cId="2584545038" sldId="296"/>
        </pc:sldMkLst>
        <pc:spChg chg="mod">
          <ac:chgData name="André VALLI" userId="68038d6b36f08c27" providerId="LiveId" clId="{B26FE2F5-1739-44A1-B8A9-1F2B663A5F58}" dt="2018-01-13T14:36:15.685" v="792" actId="255"/>
          <ac:spMkLst>
            <pc:docMk/>
            <pc:sldMk cId="2584545038" sldId="296"/>
            <ac:spMk id="2" creationId="{2C51E49D-E37A-4578-B66E-C24F35C47F7A}"/>
          </ac:spMkLst>
        </pc:spChg>
        <pc:spChg chg="mod">
          <ac:chgData name="André VALLI" userId="68038d6b36f08c27" providerId="LiveId" clId="{B26FE2F5-1739-44A1-B8A9-1F2B663A5F58}" dt="2018-01-13T14:36:37.716" v="793" actId="113"/>
          <ac:spMkLst>
            <pc:docMk/>
            <pc:sldMk cId="2584545038" sldId="296"/>
            <ac:spMk id="3" creationId="{3AA088F6-4B48-46B9-A497-C23CEC970ECB}"/>
          </ac:spMkLst>
        </pc:spChg>
      </pc:sldChg>
      <pc:sldChg chg="modSp">
        <pc:chgData name="André VALLI" userId="68038d6b36f08c27" providerId="LiveId" clId="{B26FE2F5-1739-44A1-B8A9-1F2B663A5F58}" dt="2018-01-17T15:32:38.261" v="1897" actId="113"/>
        <pc:sldMkLst>
          <pc:docMk/>
          <pc:sldMk cId="247597006" sldId="298"/>
        </pc:sldMkLst>
        <pc:spChg chg="mod">
          <ac:chgData name="André VALLI" userId="68038d6b36f08c27" providerId="LiveId" clId="{B26FE2F5-1739-44A1-B8A9-1F2B663A5F58}" dt="2018-01-17T15:32:38.261" v="1897" actId="113"/>
          <ac:spMkLst>
            <pc:docMk/>
            <pc:sldMk cId="247597006" sldId="298"/>
            <ac:spMk id="2" creationId="{00000000-0000-0000-0000-000000000000}"/>
          </ac:spMkLst>
        </pc:spChg>
        <pc:spChg chg="mod">
          <ac:chgData name="André VALLI" userId="68038d6b36f08c27" providerId="LiveId" clId="{B26FE2F5-1739-44A1-B8A9-1F2B663A5F58}" dt="2018-01-14T17:12:42.494" v="1698" actId="20577"/>
          <ac:spMkLst>
            <pc:docMk/>
            <pc:sldMk cId="247597006" sldId="298"/>
            <ac:spMk id="3" creationId="{00000000-0000-0000-0000-000000000000}"/>
          </ac:spMkLst>
        </pc:spChg>
      </pc:sldChg>
      <pc:sldChg chg="modSp">
        <pc:chgData name="André VALLI" userId="68038d6b36f08c27" providerId="LiveId" clId="{B26FE2F5-1739-44A1-B8A9-1F2B663A5F58}" dt="2018-01-17T15:30:17.996" v="1889" actId="113"/>
        <pc:sldMkLst>
          <pc:docMk/>
          <pc:sldMk cId="2038987575" sldId="300"/>
        </pc:sldMkLst>
        <pc:spChg chg="mod">
          <ac:chgData name="André VALLI" userId="68038d6b36f08c27" providerId="LiveId" clId="{B26FE2F5-1739-44A1-B8A9-1F2B663A5F58}" dt="2018-01-17T15:30:17.996" v="1889" actId="113"/>
          <ac:spMkLst>
            <pc:docMk/>
            <pc:sldMk cId="2038987575" sldId="300"/>
            <ac:spMk id="2" creationId="{F9217F00-8357-4C34-A5E8-F8703C9EE75E}"/>
          </ac:spMkLst>
        </pc:spChg>
        <pc:spChg chg="mod">
          <ac:chgData name="André VALLI" userId="68038d6b36f08c27" providerId="LiveId" clId="{B26FE2F5-1739-44A1-B8A9-1F2B663A5F58}" dt="2018-01-11T16:05:40.447" v="162" actId="20577"/>
          <ac:spMkLst>
            <pc:docMk/>
            <pc:sldMk cId="2038987575" sldId="300"/>
            <ac:spMk id="3" creationId="{6115067A-769C-41FA-948C-C76F1EF3E8B8}"/>
          </ac:spMkLst>
        </pc:spChg>
      </pc:sldChg>
      <pc:sldChg chg="modSp">
        <pc:chgData name="André VALLI" userId="68038d6b36f08c27" providerId="LiveId" clId="{B26FE2F5-1739-44A1-B8A9-1F2B663A5F58}" dt="2018-01-19T16:13:10.761" v="1898" actId="1076"/>
        <pc:sldMkLst>
          <pc:docMk/>
          <pc:sldMk cId="2950453992" sldId="301"/>
        </pc:sldMkLst>
        <pc:spChg chg="mod">
          <ac:chgData name="André VALLI" userId="68038d6b36f08c27" providerId="LiveId" clId="{B26FE2F5-1739-44A1-B8A9-1F2B663A5F58}" dt="2018-01-17T15:32:14.657" v="1894" actId="113"/>
          <ac:spMkLst>
            <pc:docMk/>
            <pc:sldMk cId="2950453992" sldId="301"/>
            <ac:spMk id="2" creationId="{90908812-2E4D-4E17-B8C8-8D016A96E899}"/>
          </ac:spMkLst>
        </pc:spChg>
        <pc:spChg chg="mod">
          <ac:chgData name="André VALLI" userId="68038d6b36f08c27" providerId="LiveId" clId="{B26FE2F5-1739-44A1-B8A9-1F2B663A5F58}" dt="2018-01-19T16:13:10.761" v="1898" actId="1076"/>
          <ac:spMkLst>
            <pc:docMk/>
            <pc:sldMk cId="2950453992" sldId="301"/>
            <ac:spMk id="3" creationId="{84A7F8F8-1516-4670-BEF9-CA22724F30DA}"/>
          </ac:spMkLst>
        </pc:spChg>
      </pc:sldChg>
      <pc:sldChg chg="modSp">
        <pc:chgData name="André VALLI" userId="68038d6b36f08c27" providerId="LiveId" clId="{B26FE2F5-1739-44A1-B8A9-1F2B663A5F58}" dt="2018-01-17T15:30:59.992" v="1893" actId="20577"/>
        <pc:sldMkLst>
          <pc:docMk/>
          <pc:sldMk cId="909838174" sldId="302"/>
        </pc:sldMkLst>
        <pc:spChg chg="mod">
          <ac:chgData name="André VALLI" userId="68038d6b36f08c27" providerId="LiveId" clId="{B26FE2F5-1739-44A1-B8A9-1F2B663A5F58}" dt="2018-01-17T15:30:59.992" v="1893" actId="20577"/>
          <ac:spMkLst>
            <pc:docMk/>
            <pc:sldMk cId="909838174" sldId="302"/>
            <ac:spMk id="2" creationId="{E09E6A3C-E197-4FAE-B10A-0C556A75584B}"/>
          </ac:spMkLst>
        </pc:spChg>
      </pc:sldChg>
      <pc:sldChg chg="modSp">
        <pc:chgData name="André VALLI" userId="68038d6b36f08c27" providerId="LiveId" clId="{B26FE2F5-1739-44A1-B8A9-1F2B663A5F58}" dt="2018-01-17T15:32:22.898" v="1895" actId="113"/>
        <pc:sldMkLst>
          <pc:docMk/>
          <pc:sldMk cId="3797572904" sldId="309"/>
        </pc:sldMkLst>
        <pc:spChg chg="mod">
          <ac:chgData name="André VALLI" userId="68038d6b36f08c27" providerId="LiveId" clId="{B26FE2F5-1739-44A1-B8A9-1F2B663A5F58}" dt="2018-01-17T15:32:22.898" v="1895" actId="113"/>
          <ac:spMkLst>
            <pc:docMk/>
            <pc:sldMk cId="3797572904" sldId="309"/>
            <ac:spMk id="2" creationId="{324673AE-A081-4FCD-80FE-627EA7049414}"/>
          </ac:spMkLst>
        </pc:spChg>
      </pc:sldChg>
      <pc:sldChg chg="modSp">
        <pc:chgData name="André VALLI" userId="68038d6b36f08c27" providerId="LiveId" clId="{B26FE2F5-1739-44A1-B8A9-1F2B663A5F58}" dt="2018-01-13T14:59:03.354" v="1614" actId="2711"/>
        <pc:sldMkLst>
          <pc:docMk/>
          <pc:sldMk cId="4074440173" sldId="312"/>
        </pc:sldMkLst>
        <pc:spChg chg="mod">
          <ac:chgData name="André VALLI" userId="68038d6b36f08c27" providerId="LiveId" clId="{B26FE2F5-1739-44A1-B8A9-1F2B663A5F58}" dt="2018-01-13T14:59:03.354" v="1614" actId="2711"/>
          <ac:spMkLst>
            <pc:docMk/>
            <pc:sldMk cId="4074440173" sldId="312"/>
            <ac:spMk id="2" creationId="{00000000-0000-0000-0000-000000000000}"/>
          </ac:spMkLst>
        </pc:spChg>
      </pc:sldChg>
      <pc:sldChg chg="modSp">
        <pc:chgData name="André VALLI" userId="68038d6b36f08c27" providerId="LiveId" clId="{B26FE2F5-1739-44A1-B8A9-1F2B663A5F58}" dt="2018-01-13T14:59:20.451" v="1617" actId="113"/>
        <pc:sldMkLst>
          <pc:docMk/>
          <pc:sldMk cId="3468868" sldId="313"/>
        </pc:sldMkLst>
        <pc:spChg chg="mod">
          <ac:chgData name="André VALLI" userId="68038d6b36f08c27" providerId="LiveId" clId="{B26FE2F5-1739-44A1-B8A9-1F2B663A5F58}" dt="2018-01-13T14:59:20.451" v="1617" actId="113"/>
          <ac:spMkLst>
            <pc:docMk/>
            <pc:sldMk cId="3468868" sldId="313"/>
            <ac:spMk id="2" creationId="{30070879-73A2-4B56-9BEE-4561DB7D843D}"/>
          </ac:spMkLst>
        </pc:spChg>
      </pc:sldChg>
      <pc:sldChg chg="addSp delSp modSp add">
        <pc:chgData name="André VALLI" userId="68038d6b36f08c27" providerId="LiveId" clId="{B26FE2F5-1739-44A1-B8A9-1F2B663A5F58}" dt="2018-01-13T14:52:07.527" v="1277" actId="20577"/>
        <pc:sldMkLst>
          <pc:docMk/>
          <pc:sldMk cId="3247535441" sldId="315"/>
        </pc:sldMkLst>
        <pc:spChg chg="mod">
          <ac:chgData name="André VALLI" userId="68038d6b36f08c27" providerId="LiveId" clId="{B26FE2F5-1739-44A1-B8A9-1F2B663A5F58}" dt="2018-01-13T14:52:07.527" v="1277" actId="20577"/>
          <ac:spMkLst>
            <pc:docMk/>
            <pc:sldMk cId="3247535441" sldId="315"/>
            <ac:spMk id="2" creationId="{35172D56-BE95-4979-BD14-304FC66F6629}"/>
          </ac:spMkLst>
        </pc:spChg>
        <pc:spChg chg="mod">
          <ac:chgData name="André VALLI" userId="68038d6b36f08c27" providerId="LiveId" clId="{B26FE2F5-1739-44A1-B8A9-1F2B663A5F58}" dt="2018-01-12T13:47:36.510" v="297" actId="20577"/>
          <ac:spMkLst>
            <pc:docMk/>
            <pc:sldMk cId="3247535441" sldId="315"/>
            <ac:spMk id="3" creationId="{1801B499-8167-4185-9EF3-D991BAAB010A}"/>
          </ac:spMkLst>
        </pc:spChg>
        <pc:spChg chg="add del mod">
          <ac:chgData name="André VALLI" userId="68038d6b36f08c27" providerId="LiveId" clId="{B26FE2F5-1739-44A1-B8A9-1F2B663A5F58}" dt="2018-01-12T13:42:42.732" v="209" actId="20577"/>
          <ac:spMkLst>
            <pc:docMk/>
            <pc:sldMk cId="3247535441" sldId="315"/>
            <ac:spMk id="4" creationId="{4714ED74-906E-4650-977A-6D41BE4CD68D}"/>
          </ac:spMkLst>
        </pc:spChg>
      </pc:sldChg>
      <pc:sldChg chg="modSp add">
        <pc:chgData name="André VALLI" userId="68038d6b36f08c27" providerId="LiveId" clId="{B26FE2F5-1739-44A1-B8A9-1F2B663A5F58}" dt="2018-01-13T14:59:33.713" v="1620" actId="20577"/>
        <pc:sldMkLst>
          <pc:docMk/>
          <pc:sldMk cId="2640751008" sldId="316"/>
        </pc:sldMkLst>
        <pc:spChg chg="mod">
          <ac:chgData name="André VALLI" userId="68038d6b36f08c27" providerId="LiveId" clId="{B26FE2F5-1739-44A1-B8A9-1F2B663A5F58}" dt="2018-01-13T14:59:33.713" v="1620" actId="20577"/>
          <ac:spMkLst>
            <pc:docMk/>
            <pc:sldMk cId="2640751008" sldId="316"/>
            <ac:spMk id="2" creationId="{B8AC81BD-6A43-41D6-936A-7BA232A08445}"/>
          </ac:spMkLst>
        </pc:spChg>
        <pc:spChg chg="mod">
          <ac:chgData name="André VALLI" userId="68038d6b36f08c27" providerId="LiveId" clId="{B26FE2F5-1739-44A1-B8A9-1F2B663A5F58}" dt="2018-01-13T14:47:39.634" v="1258" actId="255"/>
          <ac:spMkLst>
            <pc:docMk/>
            <pc:sldMk cId="2640751008" sldId="316"/>
            <ac:spMk id="3" creationId="{F6DFA05D-EC0F-43A5-8144-53C20E56479F}"/>
          </ac:spMkLst>
        </pc:spChg>
      </pc:sldChg>
      <pc:sldChg chg="modSp add">
        <pc:chgData name="André VALLI" userId="68038d6b36f08c27" providerId="LiveId" clId="{B26FE2F5-1739-44A1-B8A9-1F2B663A5F58}" dt="2018-01-17T15:30:04.130" v="1886" actId="20577"/>
        <pc:sldMkLst>
          <pc:docMk/>
          <pc:sldMk cId="4246367946" sldId="317"/>
        </pc:sldMkLst>
        <pc:spChg chg="mod">
          <ac:chgData name="André VALLI" userId="68038d6b36f08c27" providerId="LiveId" clId="{B26FE2F5-1739-44A1-B8A9-1F2B663A5F58}" dt="2018-01-17T15:30:04.130" v="1886" actId="20577"/>
          <ac:spMkLst>
            <pc:docMk/>
            <pc:sldMk cId="4246367946" sldId="317"/>
            <ac:spMk id="2" creationId="{8212EF29-089E-4F6E-8938-71AA76DEBE34}"/>
          </ac:spMkLst>
        </pc:spChg>
        <pc:spChg chg="mod">
          <ac:chgData name="André VALLI" userId="68038d6b36f08c27" providerId="LiveId" clId="{B26FE2F5-1739-44A1-B8A9-1F2B663A5F58}" dt="2018-01-17T15:29:51.758" v="1880" actId="20577"/>
          <ac:spMkLst>
            <pc:docMk/>
            <pc:sldMk cId="4246367946" sldId="317"/>
            <ac:spMk id="3" creationId="{3CBED8EE-61B3-4C5B-8508-413D27259E5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9778236-94F9-4A69-BE8D-F0B90D04EAA6}" type="datetimeFigureOut">
              <a:rPr lang="fr-FR" smtClean="0"/>
              <a:t>19/01/2018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2906503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9778236-94F9-4A69-BE8D-F0B90D04EAA6}" type="datetimeFigureOut">
              <a:rPr lang="fr-FR" smtClean="0"/>
              <a:t>19/01/2018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2051372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9778236-94F9-4A69-BE8D-F0B90D04EAA6}" type="datetimeFigureOut">
              <a:rPr lang="fr-FR" smtClean="0"/>
              <a:t>19/01/2018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357974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9778236-94F9-4A69-BE8D-F0B90D04EAA6}" type="datetimeFigureOut">
              <a:rPr lang="fr-FR" smtClean="0"/>
              <a:t>19/01/2018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129832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9778236-94F9-4A69-BE8D-F0B90D04EAA6}" type="datetimeFigureOut">
              <a:rPr lang="fr-FR" smtClean="0"/>
              <a:t>19/01/2018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804655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9778236-94F9-4A69-BE8D-F0B90D04EAA6}" type="datetimeFigureOut">
              <a:rPr lang="fr-FR" smtClean="0"/>
              <a:t>19/01/2018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2246623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9778236-94F9-4A69-BE8D-F0B90D04EAA6}" type="datetimeFigureOut">
              <a:rPr lang="fr-FR" smtClean="0"/>
              <a:t>19/01/2018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2435915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9778236-94F9-4A69-BE8D-F0B90D04EAA6}" type="datetimeFigureOut">
              <a:rPr lang="fr-FR" smtClean="0"/>
              <a:t>19/01/2018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2373713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778236-94F9-4A69-BE8D-F0B90D04EAA6}" type="datetimeFigureOut">
              <a:rPr lang="fr-FR" smtClean="0"/>
              <a:t>19/01/2018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2264229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9778236-94F9-4A69-BE8D-F0B90D04EAA6}" type="datetimeFigureOut">
              <a:rPr lang="fr-FR" smtClean="0"/>
              <a:t>19/01/2018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3360071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9778236-94F9-4A69-BE8D-F0B90D04EAA6}" type="datetimeFigureOut">
              <a:rPr lang="fr-FR" smtClean="0"/>
              <a:t>19/01/2018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3EDFFE-383D-4D95-9D6B-4440D48C05AA}" type="slidenum">
              <a:rPr lang="fr-FR" smtClean="0"/>
              <a:t>‹N°›</a:t>
            </a:fld>
            <a:endParaRPr lang="fr-FR"/>
          </a:p>
        </p:txBody>
      </p:sp>
    </p:spTree>
    <p:extLst>
      <p:ext uri="{BB962C8B-B14F-4D97-AF65-F5344CB8AC3E}">
        <p14:creationId xmlns:p14="http://schemas.microsoft.com/office/powerpoint/2010/main" val="2627544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778236-94F9-4A69-BE8D-F0B90D04EAA6}" type="datetimeFigureOut">
              <a:rPr lang="fr-FR" smtClean="0"/>
              <a:t>19/01/2018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3EDFFE-383D-4D95-9D6B-4440D48C05AA}" type="slidenum">
              <a:rPr lang="fr-FR" smtClean="0"/>
              <a:t>‹N°›</a:t>
            </a:fld>
            <a:endParaRPr lang="fr-FR"/>
          </a:p>
        </p:txBody>
      </p:sp>
    </p:spTree>
    <p:extLst>
      <p:ext uri="{BB962C8B-B14F-4D97-AF65-F5344CB8AC3E}">
        <p14:creationId xmlns:p14="http://schemas.microsoft.com/office/powerpoint/2010/main" val="723473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exvalf%20Propri&#233;t&#233;s/Patrons.xls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d.docs.live.net/68038d6b36f08c27/Documents/ATELIERS/ATELIER%20DICO/LEXVALF/Nouveau%20dossierNouvelle%20pr&#233;sentation%20de%20Lexvalf/exvalf%20Propri&#233;t&#233;s/Patrons.xls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file:///C:\Users\andre\OneDrive\Documents\ATELIERS\ATELIER%20DICO\LEXVALF\Nouveau%20dossierNouvelle%20pr&#233;sentation%20de%20Lexvalf\exvalf%20Propri&#233;t&#233;s\SousCatVerb.xls.xlsx" TargetMode="External"/><Relationship Id="rId2" Type="http://schemas.openxmlformats.org/officeDocument/2006/relationships/hyperlink" Target="https://d.docs.live.net/68038d6b36f08c27/Documents/ATELIERS/ATELIER%20DICO/LEXVALF/Nouveau%20dossierNouvelle%20pr&#233;sentation%20de%20Lexvalf/exvalf%20Propri&#233;t&#233;s/SousCatVerb.xls.xls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d.docs.live.net/68038d6b36f08c27/Documents/ATELIERS/ATELIER%20DICO/LEXVALF/Nouveau%20dossierNouvelle%20pr&#233;sentation%20de%20Lexvalf/exvalf%20Propri&#233;t&#233;s/SousCatVerb.xls.xls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exvalf%20Propri&#233;t&#233;s/SousCatVerb.xls.xls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file:///C:\Users\andre\OneDrive\Documents\ATELIERS\ATELIER%20DICO\LEXVALF\Nouveau%20dossierNouvelle%20pr&#233;sentation%20de%20Lexvalf\exvalf%20Propri&#233;t&#233;s\Resgram%20(1)-1.xls.xls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lexvalf.lif.univ-mrs.fr/priv/testvalf/afflvf.php?emp=11373"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lexvalf.lif.univ-mrs.fr/priv/testvalf/afflvf.php?emp=6356"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lexvalf.lif.univ-mrs.fr/priv/testvalf/valsel.php#pat7" TargetMode="External"/><Relationship Id="rId13" Type="http://schemas.openxmlformats.org/officeDocument/2006/relationships/hyperlink" Target="https://lexvalf.lif.univ-mrs.fr/priv/testvalf/valsel.php#pat12" TargetMode="External"/><Relationship Id="rId3" Type="http://schemas.openxmlformats.org/officeDocument/2006/relationships/hyperlink" Target="https://lexvalf.lif.univ-mrs.fr/priv/testvalf/valsel.php#pat2" TargetMode="External"/><Relationship Id="rId7" Type="http://schemas.openxmlformats.org/officeDocument/2006/relationships/hyperlink" Target="https://lexvalf.lif.univ-mrs.fr/priv/testvalf/valsel.php#pat6" TargetMode="External"/><Relationship Id="rId12" Type="http://schemas.openxmlformats.org/officeDocument/2006/relationships/hyperlink" Target="https://lexvalf.lif.univ-mrs.fr/priv/testvalf/valsel.php#pat11" TargetMode="External"/><Relationship Id="rId2" Type="http://schemas.openxmlformats.org/officeDocument/2006/relationships/hyperlink" Target="https://lexvalf.lif.univ-mrs.fr/priv/testvalf/valsel.php#pat1" TargetMode="External"/><Relationship Id="rId1" Type="http://schemas.openxmlformats.org/officeDocument/2006/relationships/slideLayout" Target="../slideLayouts/slideLayout2.xml"/><Relationship Id="rId6" Type="http://schemas.openxmlformats.org/officeDocument/2006/relationships/hyperlink" Target="https://lexvalf.lif.univ-mrs.fr/priv/testvalf/valsel.php#pat5" TargetMode="External"/><Relationship Id="rId11" Type="http://schemas.openxmlformats.org/officeDocument/2006/relationships/hyperlink" Target="https://lexvalf.lif.univ-mrs.fr/priv/testvalf/valsel.php#pat10" TargetMode="External"/><Relationship Id="rId5" Type="http://schemas.openxmlformats.org/officeDocument/2006/relationships/hyperlink" Target="https://lexvalf.lif.univ-mrs.fr/priv/testvalf/valsel.php#pat4" TargetMode="External"/><Relationship Id="rId15" Type="http://schemas.openxmlformats.org/officeDocument/2006/relationships/hyperlink" Target="https://lexvalf.lif.univ-mrs.fr/priv/testvalf/valsel.php#pat14" TargetMode="External"/><Relationship Id="rId10" Type="http://schemas.openxmlformats.org/officeDocument/2006/relationships/hyperlink" Target="https://lexvalf.lif.univ-mrs.fr/priv/testvalf/valsel.php#pat9" TargetMode="External"/><Relationship Id="rId4" Type="http://schemas.openxmlformats.org/officeDocument/2006/relationships/hyperlink" Target="https://lexvalf.lif.univ-mrs.fr/priv/testvalf/valsel.php#pat3" TargetMode="External"/><Relationship Id="rId9" Type="http://schemas.openxmlformats.org/officeDocument/2006/relationships/hyperlink" Target="https://lexvalf.lif.univ-mrs.fr/priv/testvalf/valsel.php#pat8" TargetMode="External"/><Relationship Id="rId14" Type="http://schemas.openxmlformats.org/officeDocument/2006/relationships/hyperlink" Target="https://lexvalf.lif.univ-mrs.fr/priv/testvalf/valsel.php#pat13"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file:///C:\Users\andre\OneDrive\Documents\ATELIERS\ATELIER%20DICO\LEXVALF\Nouveau%20dossierNouvelle%20pr&#233;sentation%20de%20Lexvalf\exvalf%20Propri&#233;t&#233;s\Patrons.xls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exvalf%20Propri&#233;t&#233;s/Patrons.xls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lnSpcReduction="10000"/>
          </a:bodyPr>
          <a:lstStyle/>
          <a:p>
            <a:r>
              <a:rPr lang="fr-FR" dirty="0"/>
              <a:t>André </a:t>
            </a:r>
            <a:r>
              <a:rPr lang="fr-FR" dirty="0" err="1"/>
              <a:t>Valli</a:t>
            </a:r>
            <a:endParaRPr lang="fr-FR" dirty="0"/>
          </a:p>
          <a:p>
            <a:r>
              <a:rPr lang="fr-FR" dirty="0"/>
              <a:t>TALEP (LIF) Aix-Marseille Université</a:t>
            </a:r>
          </a:p>
          <a:p>
            <a:r>
              <a:rPr lang="fr-FR" dirty="0"/>
              <a:t>Rencontre PARSEME</a:t>
            </a:r>
          </a:p>
          <a:p>
            <a:r>
              <a:rPr lang="fr-FR" dirty="0"/>
              <a:t>Marseille 15/ 01/2018</a:t>
            </a:r>
          </a:p>
          <a:p>
            <a:endParaRPr lang="fr-FR" dirty="0"/>
          </a:p>
          <a:p>
            <a:endParaRPr lang="fr-FR" dirty="0"/>
          </a:p>
          <a:p>
            <a:endParaRPr lang="fr-FR" dirty="0"/>
          </a:p>
        </p:txBody>
      </p:sp>
      <p:sp>
        <p:nvSpPr>
          <p:cNvPr id="4" name="Rectangle 17"/>
          <p:cNvSpPr>
            <a:spLocks noGrp="1" noRot="1" noChangeArrowheads="1"/>
          </p:cNvSpPr>
          <p:nvPr>
            <p:ph type="ctrTitle"/>
          </p:nvPr>
        </p:nvSpPr>
        <p:spPr/>
        <p:txBody>
          <a:bodyPr>
            <a:normAutofit/>
          </a:bodyPr>
          <a:lstStyle/>
          <a:p>
            <a:pPr eaLnBrk="1" hangingPunct="1">
              <a:defRPr/>
            </a:pPr>
            <a:r>
              <a:rPr lang="fr-FR" altLang="fr-FR" sz="4000" b="1" dirty="0"/>
              <a:t>Le traitement des phénomènes de collocation et des constructions à </a:t>
            </a:r>
            <a:r>
              <a:rPr lang="fr-FR" altLang="fr-FR" sz="4000" b="1" dirty="0" err="1"/>
              <a:t>Vsup</a:t>
            </a:r>
            <a:r>
              <a:rPr lang="fr-FR" altLang="fr-FR" sz="4000" b="1" dirty="0"/>
              <a:t>  dans  un Lexique de la valence  verbale  en français</a:t>
            </a:r>
          </a:p>
        </p:txBody>
      </p:sp>
    </p:spTree>
    <p:extLst>
      <p:ext uri="{BB962C8B-B14F-4D97-AF65-F5344CB8AC3E}">
        <p14:creationId xmlns:p14="http://schemas.microsoft.com/office/powerpoint/2010/main" val="734632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200" b="1" cap="all" dirty="0">
                <a:latin typeface="+mn-lt"/>
                <a:hlinkClick r:id="rId2" action="ppaction://hlinkfile"/>
              </a:rPr>
              <a:t>1. 2. Classification des patrons de compléments</a:t>
            </a:r>
            <a:r>
              <a:rPr lang="fr-FR" sz="3200" b="1" cap="all" dirty="0">
                <a:latin typeface="+mn-lt"/>
              </a:rPr>
              <a:t>  III</a:t>
            </a:r>
            <a:endParaRPr lang="fr-FR" sz="3200" dirty="0">
              <a:latin typeface="+mn-lt"/>
            </a:endParaRPr>
          </a:p>
        </p:txBody>
      </p:sp>
      <p:sp>
        <p:nvSpPr>
          <p:cNvPr id="5" name="Espace réservé du contenu 4">
            <a:extLst>
              <a:ext uri="{FF2B5EF4-FFF2-40B4-BE49-F238E27FC236}">
                <a16:creationId xmlns:a16="http://schemas.microsoft.com/office/drawing/2014/main" id="{5B6CAADA-5A7E-4A03-820E-7D036590D151}"/>
              </a:ext>
            </a:extLst>
          </p:cNvPr>
          <p:cNvSpPr>
            <a:spLocks noGrp="1"/>
          </p:cNvSpPr>
          <p:nvPr>
            <p:ph idx="1"/>
          </p:nvPr>
        </p:nvSpPr>
        <p:spPr/>
        <p:txBody>
          <a:bodyPr>
            <a:normAutofit/>
          </a:bodyPr>
          <a:lstStyle/>
          <a:p>
            <a:pPr marL="0" lvl="0" indent="0" algn="ctr">
              <a:buNone/>
            </a:pPr>
            <a:r>
              <a:rPr lang="fr-FR" sz="3200" b="1" dirty="0">
                <a:solidFill>
                  <a:prstClr val="black"/>
                </a:solidFill>
              </a:rPr>
              <a:t>Compléments phrastiques</a:t>
            </a:r>
          </a:p>
          <a:p>
            <a:pPr marL="0" lvl="0" indent="0" algn="ctr">
              <a:buNone/>
            </a:pPr>
            <a:endParaRPr lang="fr-FR" sz="3200" b="1" dirty="0">
              <a:solidFill>
                <a:prstClr val="black"/>
              </a:solidFill>
            </a:endParaRPr>
          </a:p>
          <a:p>
            <a:pPr marL="0" lvl="0" indent="0" algn="ctr">
              <a:buNone/>
            </a:pPr>
            <a:endParaRPr lang="fr-FR" sz="3200" b="1" dirty="0">
              <a:solidFill>
                <a:prstClr val="black"/>
              </a:solidFill>
            </a:endParaRPr>
          </a:p>
          <a:p>
            <a:pPr lvl="0"/>
            <a:r>
              <a:rPr lang="fr-FR" sz="2600" i="1" dirty="0">
                <a:solidFill>
                  <a:prstClr val="black"/>
                </a:solidFill>
              </a:rPr>
              <a:t>Tout s'est passé sans qu'on s'en aperçoive. </a:t>
            </a:r>
            <a:r>
              <a:rPr lang="fr-FR" sz="2600" dirty="0">
                <a:solidFill>
                  <a:prstClr val="black"/>
                </a:solidFill>
              </a:rPr>
              <a:t>(W)</a:t>
            </a:r>
            <a:endParaRPr lang="fr-FR" sz="2600" dirty="0">
              <a:solidFill>
                <a:srgbClr val="FF0000"/>
              </a:solidFill>
            </a:endParaRPr>
          </a:p>
          <a:p>
            <a:pPr marL="0" lvl="0" indent="0">
              <a:buNone/>
            </a:pPr>
            <a:r>
              <a:rPr lang="fr-FR" sz="2600" dirty="0">
                <a:solidFill>
                  <a:srgbClr val="FF0000"/>
                </a:solidFill>
              </a:rPr>
              <a:t>	[</a:t>
            </a:r>
            <a:r>
              <a:rPr lang="fr-FR" sz="2600" dirty="0" err="1">
                <a:solidFill>
                  <a:srgbClr val="FF0000"/>
                </a:solidFill>
              </a:rPr>
              <a:t>P:sans</a:t>
            </a:r>
            <a:r>
              <a:rPr lang="fr-FR" sz="2600" dirty="0">
                <a:solidFill>
                  <a:srgbClr val="FF0000"/>
                </a:solidFill>
              </a:rPr>
              <a:t> que </a:t>
            </a:r>
            <a:r>
              <a:rPr lang="fr-FR" sz="2600" dirty="0" err="1">
                <a:solidFill>
                  <a:srgbClr val="FF0000"/>
                </a:solidFill>
              </a:rPr>
              <a:t>Ph:subj</a:t>
            </a:r>
            <a:r>
              <a:rPr lang="fr-FR" sz="2600" dirty="0">
                <a:solidFill>
                  <a:srgbClr val="FF0000"/>
                </a:solidFill>
              </a:rPr>
              <a:t>] </a:t>
            </a:r>
            <a:endParaRPr lang="fr-FR" sz="2600" i="1" dirty="0">
              <a:solidFill>
                <a:srgbClr val="FF0000"/>
              </a:solidFill>
            </a:endParaRPr>
          </a:p>
          <a:p>
            <a:pPr marL="0" indent="0">
              <a:buNone/>
            </a:pPr>
            <a:endParaRPr lang="fr-FR" dirty="0"/>
          </a:p>
        </p:txBody>
      </p:sp>
    </p:spTree>
    <p:extLst>
      <p:ext uri="{BB962C8B-B14F-4D97-AF65-F5344CB8AC3E}">
        <p14:creationId xmlns:p14="http://schemas.microsoft.com/office/powerpoint/2010/main" val="2097042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cap="all" dirty="0">
                <a:latin typeface="+mn-lt"/>
              </a:rPr>
              <a:t>1. 2.   </a:t>
            </a:r>
            <a:r>
              <a:rPr lang="fr-FR" sz="3200" b="1" cap="all" dirty="0">
                <a:latin typeface="+mn-lt"/>
                <a:hlinkClick r:id="rId2"/>
              </a:rPr>
              <a:t>Inventaire des patrons de compléments IV</a:t>
            </a:r>
            <a:endParaRPr lang="fr-FR" sz="3200" dirty="0">
              <a:latin typeface="+mn-lt"/>
            </a:endParaRPr>
          </a:p>
        </p:txBody>
      </p:sp>
      <p:sp>
        <p:nvSpPr>
          <p:cNvPr id="3" name="Espace réservé du contenu 2"/>
          <p:cNvSpPr>
            <a:spLocks noGrp="1"/>
          </p:cNvSpPr>
          <p:nvPr>
            <p:ph idx="1"/>
          </p:nvPr>
        </p:nvSpPr>
        <p:spPr/>
        <p:txBody>
          <a:bodyPr/>
          <a:lstStyle/>
          <a:p>
            <a:pPr marL="0" lvl="0" indent="0" algn="ctr">
              <a:buNone/>
            </a:pPr>
            <a:endParaRPr lang="fr-FR" b="1"/>
          </a:p>
          <a:p>
            <a:pPr marL="0" lvl="0" indent="0" algn="ctr">
              <a:buNone/>
            </a:pPr>
            <a:r>
              <a:rPr lang="fr-FR" b="1"/>
              <a:t>Compléments </a:t>
            </a:r>
            <a:r>
              <a:rPr lang="fr-FR" b="1" dirty="0"/>
              <a:t>solidaires</a:t>
            </a:r>
            <a:endParaRPr lang="fr-FR" dirty="0"/>
          </a:p>
          <a:p>
            <a:endParaRPr lang="fr-FR" dirty="0"/>
          </a:p>
          <a:p>
            <a:endParaRPr lang="fr-FR" dirty="0"/>
          </a:p>
          <a:p>
            <a:pPr marL="2286000" lvl="5" indent="0">
              <a:buNone/>
            </a:pPr>
            <a:endParaRPr lang="fr-FR" dirty="0"/>
          </a:p>
          <a:p>
            <a:pPr marL="0" indent="0">
              <a:buNone/>
            </a:pPr>
            <a:r>
              <a:rPr lang="fr-FR" dirty="0"/>
              <a:t>	</a:t>
            </a:r>
            <a:r>
              <a:rPr lang="fr-FR" i="1" dirty="0"/>
              <a:t>On trouve bon de s'arrêter</a:t>
            </a:r>
            <a:r>
              <a:rPr lang="fr-FR" dirty="0"/>
              <a:t>. (W)</a:t>
            </a:r>
          </a:p>
          <a:p>
            <a:pPr marL="0" indent="0">
              <a:buNone/>
            </a:pPr>
            <a:r>
              <a:rPr lang="fr-FR" dirty="0">
                <a:solidFill>
                  <a:srgbClr val="FF0000"/>
                </a:solidFill>
              </a:rPr>
              <a:t>	[{S </a:t>
            </a:r>
            <a:r>
              <a:rPr lang="fr-FR" dirty="0" err="1">
                <a:solidFill>
                  <a:srgbClr val="FF0000"/>
                </a:solidFill>
              </a:rPr>
              <a:t>Adj</a:t>
            </a:r>
            <a:r>
              <a:rPr lang="fr-FR" dirty="0">
                <a:solidFill>
                  <a:srgbClr val="FF0000"/>
                </a:solidFill>
              </a:rPr>
              <a:t>} {SN, </a:t>
            </a:r>
            <a:r>
              <a:rPr lang="fr-FR" dirty="0" err="1">
                <a:solidFill>
                  <a:srgbClr val="FF0000"/>
                </a:solidFill>
              </a:rPr>
              <a:t>quePh:subj</a:t>
            </a:r>
            <a:r>
              <a:rPr lang="fr-FR" dirty="0">
                <a:solidFill>
                  <a:srgbClr val="FF0000"/>
                </a:solidFill>
              </a:rPr>
              <a:t>, P:de </a:t>
            </a:r>
            <a:r>
              <a:rPr lang="fr-FR" dirty="0" err="1">
                <a:solidFill>
                  <a:srgbClr val="FF0000"/>
                </a:solidFill>
              </a:rPr>
              <a:t>Vinf</a:t>
            </a:r>
            <a:r>
              <a:rPr lang="fr-FR" dirty="0">
                <a:solidFill>
                  <a:srgbClr val="FF0000"/>
                </a:solidFill>
              </a:rPr>
              <a:t>}] </a:t>
            </a:r>
            <a:r>
              <a:rPr lang="fr-FR" dirty="0">
                <a:solidFill>
                  <a:srgbClr val="0070C0"/>
                </a:solidFill>
              </a:rPr>
              <a:t>81</a:t>
            </a:r>
            <a:endParaRPr lang="fr-FR" dirty="0">
              <a:solidFill>
                <a:srgbClr val="FF0000"/>
              </a:solidFill>
            </a:endParaRPr>
          </a:p>
        </p:txBody>
      </p:sp>
    </p:spTree>
    <p:extLst>
      <p:ext uri="{BB962C8B-B14F-4D97-AF65-F5344CB8AC3E}">
        <p14:creationId xmlns:p14="http://schemas.microsoft.com/office/powerpoint/2010/main" val="1227142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8142" y="681037"/>
            <a:ext cx="10515600" cy="1325563"/>
          </a:xfrm>
        </p:spPr>
        <p:txBody>
          <a:bodyPr>
            <a:noAutofit/>
          </a:bodyPr>
          <a:lstStyle/>
          <a:p>
            <a:pPr algn="ctr"/>
            <a:r>
              <a:rPr lang="fr-FR" sz="4000" dirty="0">
                <a:latin typeface="+mn-lt"/>
                <a:hlinkClick r:id="rId2"/>
              </a:rPr>
              <a:t>1. 3. </a:t>
            </a:r>
            <a:r>
              <a:rPr lang="fr-FR" sz="4000" dirty="0" err="1">
                <a:latin typeface="+mn-lt"/>
                <a:hlinkClick r:id="rId3" action="ppaction://hlinkfile"/>
              </a:rPr>
              <a:t>Sous-catégorisations</a:t>
            </a:r>
            <a:r>
              <a:rPr lang="fr-FR" sz="4000" dirty="0">
                <a:latin typeface="+mn-lt"/>
                <a:hlinkClick r:id="rId3" action="ppaction://hlinkfile"/>
              </a:rPr>
              <a:t> verbales </a:t>
            </a:r>
            <a:br>
              <a:rPr lang="fr-FR" sz="3200" dirty="0">
                <a:latin typeface="+mn-lt"/>
              </a:rPr>
            </a:br>
            <a:r>
              <a:rPr lang="fr-FR" sz="3200" dirty="0">
                <a:latin typeface="+mn-lt"/>
              </a:rPr>
              <a:t>Verbes </a:t>
            </a:r>
            <a:r>
              <a:rPr lang="fr-FR" sz="3200" dirty="0">
                <a:latin typeface="+mn-lt"/>
                <a:hlinkClick r:id="rId3" action="ppaction://hlinkfile"/>
              </a:rPr>
              <a:t>admettant</a:t>
            </a:r>
            <a:r>
              <a:rPr lang="fr-FR" sz="3200" dirty="0">
                <a:latin typeface="+mn-lt"/>
              </a:rPr>
              <a:t> un </a:t>
            </a:r>
            <a:r>
              <a:rPr lang="fr-FR" sz="3200" dirty="0">
                <a:latin typeface="+mn-lt"/>
                <a:hlinkClick r:id="rId3" action="ppaction://hlinkfile"/>
              </a:rPr>
              <a:t>sujet</a:t>
            </a:r>
            <a:r>
              <a:rPr lang="fr-FR" sz="3200" dirty="0">
                <a:latin typeface="+mn-lt"/>
              </a:rPr>
              <a:t> Que Ph/ </a:t>
            </a:r>
            <a:r>
              <a:rPr lang="fr-FR" sz="3200" dirty="0" err="1">
                <a:latin typeface="+mn-lt"/>
              </a:rPr>
              <a:t>Vinf</a:t>
            </a:r>
            <a:r>
              <a:rPr lang="fr-FR" sz="3200" dirty="0">
                <a:latin typeface="+mn-lt"/>
              </a:rPr>
              <a:t> II</a:t>
            </a:r>
            <a:br>
              <a:rPr lang="fr-FR" sz="3200" dirty="0">
                <a:latin typeface="+mn-lt"/>
              </a:rPr>
            </a:br>
            <a:endParaRPr lang="fr-FR" sz="3200" dirty="0">
              <a:latin typeface="+mn-lt"/>
            </a:endParaRPr>
          </a:p>
        </p:txBody>
      </p:sp>
      <p:sp>
        <p:nvSpPr>
          <p:cNvPr id="3" name="Espace réservé du contenu 2"/>
          <p:cNvSpPr>
            <a:spLocks noGrp="1"/>
          </p:cNvSpPr>
          <p:nvPr>
            <p:ph idx="1"/>
          </p:nvPr>
        </p:nvSpPr>
        <p:spPr/>
        <p:txBody>
          <a:bodyPr/>
          <a:lstStyle/>
          <a:p>
            <a:pPr marL="0" indent="0">
              <a:buNone/>
            </a:pPr>
            <a:endParaRPr lang="fr-FR" b="1" dirty="0"/>
          </a:p>
          <a:p>
            <a:pPr marL="0" indent="0">
              <a:buNone/>
            </a:pPr>
            <a:r>
              <a:rPr lang="fr-FR" b="1" dirty="0"/>
              <a:t> V avec N0 = [il impersonnel par extra-position de Que P ou </a:t>
            </a:r>
            <a:r>
              <a:rPr lang="fr-FR" b="1" dirty="0" err="1"/>
              <a:t>Vinf</a:t>
            </a:r>
            <a:r>
              <a:rPr lang="fr-FR" b="1" dirty="0"/>
              <a:t>]</a:t>
            </a:r>
          </a:p>
          <a:p>
            <a:pPr marL="0" indent="0">
              <a:buNone/>
            </a:pPr>
            <a:endParaRPr lang="fr-FR" b="1" dirty="0"/>
          </a:p>
          <a:p>
            <a:pPr marL="0" indent="0">
              <a:buNone/>
            </a:pPr>
            <a:endParaRPr lang="fr-FR" dirty="0"/>
          </a:p>
          <a:p>
            <a:r>
              <a:rPr lang="fr-FR" i="1" dirty="0"/>
              <a:t>	Il ne lui coûte pas d'obéir</a:t>
            </a:r>
            <a:r>
              <a:rPr lang="fr-FR" dirty="0"/>
              <a:t>. (GR)</a:t>
            </a:r>
          </a:p>
          <a:p>
            <a:r>
              <a:rPr lang="fr-FR" dirty="0"/>
              <a:t>	</a:t>
            </a:r>
            <a:r>
              <a:rPr lang="fr-FR" i="1" dirty="0"/>
              <a:t>Il importe que la Convention nationale soit sans cesse </a:t>
            </a:r>
            <a:r>
              <a:rPr lang="fr-FR" dirty="0"/>
              <a:t>[...]. [GR]</a:t>
            </a:r>
          </a:p>
          <a:p>
            <a:endParaRPr lang="fr-FR" dirty="0"/>
          </a:p>
        </p:txBody>
      </p:sp>
    </p:spTree>
    <p:extLst>
      <p:ext uri="{BB962C8B-B14F-4D97-AF65-F5344CB8AC3E}">
        <p14:creationId xmlns:p14="http://schemas.microsoft.com/office/powerpoint/2010/main" val="2441733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000" b="1" dirty="0">
                <a:latin typeface="+mn-lt"/>
                <a:hlinkClick r:id="rId2"/>
              </a:rPr>
              <a:t>Sous-catégorisations verbales</a:t>
            </a:r>
            <a:r>
              <a:rPr lang="fr-FR" sz="4000" b="1" dirty="0">
                <a:latin typeface="+mn-lt"/>
              </a:rPr>
              <a:t> </a:t>
            </a:r>
            <a:br>
              <a:rPr lang="fr-FR" sz="3200" b="1" dirty="0">
                <a:latin typeface="+mn-lt"/>
              </a:rPr>
            </a:br>
            <a:r>
              <a:rPr lang="fr-FR" sz="3200" b="1" dirty="0">
                <a:latin typeface="+mn-lt"/>
              </a:rPr>
              <a:t>Verbes admettant un sujet Que Ph/ </a:t>
            </a:r>
            <a:r>
              <a:rPr lang="fr-FR" sz="3200" b="1" dirty="0" err="1">
                <a:latin typeface="+mn-lt"/>
              </a:rPr>
              <a:t>Vinf</a:t>
            </a:r>
            <a:r>
              <a:rPr lang="fr-FR" sz="3200" b="1" dirty="0">
                <a:latin typeface="+mn-lt"/>
              </a:rPr>
              <a:t> III</a:t>
            </a:r>
            <a:br>
              <a:rPr lang="fr-FR" sz="3200" b="1" dirty="0">
                <a:latin typeface="+mn-lt"/>
              </a:rPr>
            </a:br>
            <a:endParaRPr lang="fr-FR" sz="3200" b="1" dirty="0">
              <a:latin typeface="+mn-lt"/>
            </a:endParaRPr>
          </a:p>
        </p:txBody>
      </p:sp>
      <p:sp>
        <p:nvSpPr>
          <p:cNvPr id="3" name="Espace réservé du contenu 2"/>
          <p:cNvSpPr>
            <a:spLocks noGrp="1"/>
          </p:cNvSpPr>
          <p:nvPr>
            <p:ph idx="1"/>
          </p:nvPr>
        </p:nvSpPr>
        <p:spPr/>
        <p:txBody>
          <a:bodyPr>
            <a:normAutofit/>
          </a:bodyPr>
          <a:lstStyle/>
          <a:p>
            <a:pPr marL="0" indent="0">
              <a:buNone/>
            </a:pPr>
            <a:r>
              <a:rPr lang="fr-FR" b="1" dirty="0"/>
              <a:t>V avec N0 = [cela] double marquage du sujet [Que Ph] ou [</a:t>
            </a:r>
            <a:r>
              <a:rPr lang="fr-FR" b="1" dirty="0" err="1"/>
              <a:t>Vinf</a:t>
            </a:r>
            <a:r>
              <a:rPr lang="fr-FR" b="1" dirty="0"/>
              <a:t>]</a:t>
            </a:r>
            <a:endParaRPr lang="fr-FR" dirty="0"/>
          </a:p>
          <a:p>
            <a:pPr marL="0" indent="0" algn="ctr">
              <a:buNone/>
            </a:pPr>
            <a:r>
              <a:rPr lang="fr-FR" dirty="0"/>
              <a:t>[</a:t>
            </a:r>
            <a:r>
              <a:rPr lang="fr-FR" b="1" dirty="0" err="1"/>
              <a:t>QuePhr</a:t>
            </a:r>
            <a:r>
              <a:rPr lang="fr-FR" b="1" dirty="0"/>
              <a:t>/</a:t>
            </a:r>
            <a:r>
              <a:rPr lang="fr-FR" b="1" dirty="0" err="1"/>
              <a:t>Vinf</a:t>
            </a:r>
            <a:r>
              <a:rPr lang="fr-FR" b="1" dirty="0"/>
              <a:t>]  à redoublement par </a:t>
            </a:r>
            <a:r>
              <a:rPr lang="fr-FR" b="1" i="1" dirty="0"/>
              <a:t>Cela </a:t>
            </a:r>
          </a:p>
          <a:p>
            <a:pPr marL="0" indent="0" algn="ctr">
              <a:buNone/>
            </a:pPr>
            <a:endParaRPr lang="fr-FR" b="1" dirty="0"/>
          </a:p>
          <a:p>
            <a:r>
              <a:rPr lang="fr-FR" dirty="0"/>
              <a:t> 	</a:t>
            </a:r>
            <a:r>
              <a:rPr lang="fr-FR" i="1" dirty="0"/>
              <a:t>Cela lui coûtait de renoncer à elle.</a:t>
            </a:r>
            <a:r>
              <a:rPr lang="fr-FR" dirty="0"/>
              <a:t> (TLF)</a:t>
            </a:r>
          </a:p>
          <a:p>
            <a:r>
              <a:rPr lang="fr-FR" dirty="0"/>
              <a:t>	</a:t>
            </a:r>
            <a:r>
              <a:rPr lang="fr-FR" i="1" dirty="0"/>
              <a:t>Travailler sur le respect, la confiance, l'autonomie, cela impose  </a:t>
            </a:r>
            <a:r>
              <a:rPr lang="fr-FR" i="1"/>
              <a:t>d'ouvrir notre </a:t>
            </a:r>
            <a:r>
              <a:rPr lang="fr-FR" i="1" dirty="0"/>
              <a:t>collège sur le monde.</a:t>
            </a:r>
            <a:r>
              <a:rPr lang="fr-FR" dirty="0"/>
              <a:t> (W)</a:t>
            </a:r>
          </a:p>
          <a:p>
            <a:r>
              <a:rPr lang="fr-FR" dirty="0"/>
              <a:t>	</a:t>
            </a:r>
            <a:r>
              <a:rPr lang="fr-FR" i="1" dirty="0"/>
              <a:t>Cela les impressionne que</a:t>
            </a:r>
            <a:r>
              <a:rPr lang="fr-FR" b="1" dirty="0"/>
              <a:t> </a:t>
            </a:r>
            <a:r>
              <a:rPr lang="fr-FR" dirty="0"/>
              <a:t>rien ne puisse être extérieur à moi-même. (W)</a:t>
            </a:r>
          </a:p>
          <a:p>
            <a:endParaRPr lang="fr-FR" dirty="0"/>
          </a:p>
        </p:txBody>
      </p:sp>
    </p:spTree>
    <p:extLst>
      <p:ext uri="{BB962C8B-B14F-4D97-AF65-F5344CB8AC3E}">
        <p14:creationId xmlns:p14="http://schemas.microsoft.com/office/powerpoint/2010/main" val="1589858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000" b="1" dirty="0">
                <a:latin typeface="+mn-lt"/>
                <a:hlinkClick r:id="rId2" action="ppaction://hlinkfile"/>
              </a:rPr>
              <a:t>1. 3. </a:t>
            </a:r>
            <a:r>
              <a:rPr lang="fr-FR" sz="4000" b="1" dirty="0" err="1">
                <a:latin typeface="+mn-lt"/>
                <a:hlinkClick r:id="rId2" action="ppaction://hlinkfile"/>
              </a:rPr>
              <a:t>Sous-catégorisations</a:t>
            </a:r>
            <a:r>
              <a:rPr lang="fr-FR" sz="4000" b="1" dirty="0">
                <a:latin typeface="+mn-lt"/>
                <a:hlinkClick r:id="rId2" action="ppaction://hlinkfile"/>
              </a:rPr>
              <a:t> verbales</a:t>
            </a:r>
            <a:r>
              <a:rPr lang="fr-FR" sz="4000" b="1" dirty="0">
                <a:latin typeface="+mn-lt"/>
              </a:rPr>
              <a:t> </a:t>
            </a:r>
            <a:br>
              <a:rPr lang="fr-FR" sz="3200" b="1" dirty="0">
                <a:latin typeface="+mn-lt"/>
              </a:rPr>
            </a:br>
            <a:r>
              <a:rPr lang="fr-FR" sz="3200" b="1" dirty="0">
                <a:latin typeface="+mn-lt"/>
              </a:rPr>
              <a:t>Verbes admettant un sujet Que Ph/ </a:t>
            </a:r>
            <a:r>
              <a:rPr lang="fr-FR" sz="3200" b="1" dirty="0" err="1">
                <a:latin typeface="+mn-lt"/>
              </a:rPr>
              <a:t>Vinf</a:t>
            </a:r>
            <a:r>
              <a:rPr lang="fr-FR" sz="3200" b="1" dirty="0">
                <a:latin typeface="+mn-lt"/>
              </a:rPr>
              <a:t> IV</a:t>
            </a:r>
            <a:br>
              <a:rPr lang="fr-FR" sz="3200" b="1" dirty="0">
                <a:latin typeface="+mn-lt"/>
              </a:rPr>
            </a:br>
            <a:endParaRPr lang="fr-FR" sz="3200" b="1" dirty="0">
              <a:latin typeface="+mn-lt"/>
            </a:endParaRPr>
          </a:p>
        </p:txBody>
      </p:sp>
      <p:sp>
        <p:nvSpPr>
          <p:cNvPr id="3" name="Espace réservé du contenu 2"/>
          <p:cNvSpPr>
            <a:spLocks noGrp="1"/>
          </p:cNvSpPr>
          <p:nvPr>
            <p:ph idx="1"/>
          </p:nvPr>
        </p:nvSpPr>
        <p:spPr/>
        <p:txBody>
          <a:bodyPr>
            <a:normAutofit/>
          </a:bodyPr>
          <a:lstStyle/>
          <a:p>
            <a:pPr marL="0" indent="0">
              <a:buNone/>
            </a:pPr>
            <a:r>
              <a:rPr lang="fr-FR" b="1" dirty="0"/>
              <a:t> V avec N0 = [ça] double marquage du sujet [Que Ph] ou [</a:t>
            </a:r>
            <a:r>
              <a:rPr lang="fr-FR" b="1" dirty="0" err="1"/>
              <a:t>Vinf</a:t>
            </a:r>
            <a:r>
              <a:rPr lang="fr-FR" b="1" dirty="0"/>
              <a:t>]</a:t>
            </a:r>
            <a:endParaRPr lang="fr-FR" dirty="0"/>
          </a:p>
          <a:p>
            <a:pPr marL="0" indent="0">
              <a:buNone/>
            </a:pPr>
            <a:r>
              <a:rPr lang="fr-FR" b="1" dirty="0"/>
              <a:t> </a:t>
            </a:r>
            <a:endParaRPr lang="fr-FR" dirty="0"/>
          </a:p>
          <a:p>
            <a:r>
              <a:rPr lang="fr-FR" i="1" dirty="0"/>
              <a:t>Ne pas être prisonnier de ses peurs et désirs, </a:t>
            </a:r>
            <a:r>
              <a:rPr lang="fr-FR" b="1" i="1" dirty="0"/>
              <a:t>ça implique de</a:t>
            </a:r>
            <a:r>
              <a:rPr lang="fr-FR" i="1" dirty="0"/>
              <a:t> se connaître. </a:t>
            </a:r>
            <a:r>
              <a:rPr lang="fr-FR" dirty="0"/>
              <a:t>(W)</a:t>
            </a:r>
          </a:p>
          <a:p>
            <a:r>
              <a:rPr lang="fr-FR" i="1" dirty="0"/>
              <a:t>c’est vrai </a:t>
            </a:r>
            <a:r>
              <a:rPr lang="fr-FR" dirty="0"/>
              <a:t> </a:t>
            </a:r>
            <a:r>
              <a:rPr lang="fr-FR" i="1" dirty="0"/>
              <a:t>que ça fait un peu paysan</a:t>
            </a:r>
            <a:r>
              <a:rPr lang="fr-FR" dirty="0"/>
              <a:t>.(W)</a:t>
            </a:r>
          </a:p>
          <a:p>
            <a:r>
              <a:rPr lang="fr-FR" i="1" dirty="0"/>
              <a:t>pour nous, c’est intéressant de pouvoir aller en Italie</a:t>
            </a:r>
            <a:r>
              <a:rPr lang="fr-FR" dirty="0"/>
              <a:t>.(W)</a:t>
            </a:r>
          </a:p>
          <a:p>
            <a:r>
              <a:rPr lang="fr-FR" i="1" dirty="0"/>
              <a:t>c’est possible que ce soit ça</a:t>
            </a:r>
            <a:r>
              <a:rPr lang="fr-FR" dirty="0"/>
              <a:t>.(W)</a:t>
            </a:r>
          </a:p>
          <a:p>
            <a:endParaRPr lang="fr-FR" dirty="0"/>
          </a:p>
        </p:txBody>
      </p:sp>
    </p:spTree>
    <p:extLst>
      <p:ext uri="{BB962C8B-B14F-4D97-AF65-F5344CB8AC3E}">
        <p14:creationId xmlns:p14="http://schemas.microsoft.com/office/powerpoint/2010/main" val="3195105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b="1" dirty="0">
                <a:latin typeface="+mn-lt"/>
                <a:hlinkClick r:id="rId2" action="ppaction://hlinkfile"/>
              </a:rPr>
              <a:t>1. 4.  Propriétés particulières  des réalisations de patrons de compléments I </a:t>
            </a:r>
            <a:endParaRPr lang="fr-FR" sz="4000" b="1" dirty="0">
              <a:latin typeface="+mn-lt"/>
            </a:endParaRPr>
          </a:p>
        </p:txBody>
      </p:sp>
      <p:sp>
        <p:nvSpPr>
          <p:cNvPr id="3" name="Espace réservé du contenu 2"/>
          <p:cNvSpPr>
            <a:spLocks noGrp="1"/>
          </p:cNvSpPr>
          <p:nvPr>
            <p:ph idx="1"/>
          </p:nvPr>
        </p:nvSpPr>
        <p:spPr>
          <a:xfrm>
            <a:off x="838200" y="2353235"/>
            <a:ext cx="10515600" cy="3823728"/>
          </a:xfrm>
        </p:spPr>
        <p:txBody>
          <a:bodyPr>
            <a:normAutofit/>
          </a:bodyPr>
          <a:lstStyle/>
          <a:p>
            <a:endParaRPr lang="fr-FR" dirty="0"/>
          </a:p>
          <a:p>
            <a:pPr marL="0" indent="0">
              <a:buNone/>
            </a:pPr>
            <a:r>
              <a:rPr lang="fr-FR" sz="3200" b="1" dirty="0"/>
              <a:t>	Restrictions sur l’emploi du verbe</a:t>
            </a:r>
          </a:p>
          <a:p>
            <a:pPr marL="0" indent="0">
              <a:buNone/>
            </a:pPr>
            <a:r>
              <a:rPr lang="fr-FR" sz="3200" b="1" dirty="0"/>
              <a:t> 	Sélections lexicales sur les constituants</a:t>
            </a:r>
          </a:p>
          <a:p>
            <a:pPr marL="0" indent="0">
              <a:buNone/>
            </a:pPr>
            <a:r>
              <a:rPr lang="fr-FR" sz="3200" b="1" dirty="0"/>
              <a:t>	Propriétés sémantiques de certains emplois du verbe</a:t>
            </a:r>
          </a:p>
          <a:p>
            <a:pPr marL="914400" lvl="2" indent="0">
              <a:buNone/>
            </a:pPr>
            <a:r>
              <a:rPr lang="fr-FR" sz="3200" b="1" dirty="0"/>
              <a:t>Propriétés particulières  des réalisations de patrons </a:t>
            </a:r>
            <a:r>
              <a:rPr lang="fr-FR" sz="3200" b="1"/>
              <a:t>de complément</a:t>
            </a:r>
            <a:endParaRPr lang="fr-FR" sz="3200" b="1" dirty="0"/>
          </a:p>
        </p:txBody>
      </p:sp>
    </p:spTree>
    <p:extLst>
      <p:ext uri="{BB962C8B-B14F-4D97-AF65-F5344CB8AC3E}">
        <p14:creationId xmlns:p14="http://schemas.microsoft.com/office/powerpoint/2010/main" val="25575839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12EF29-089E-4F6E-8938-71AA76DEBE34}"/>
              </a:ext>
            </a:extLst>
          </p:cNvPr>
          <p:cNvSpPr>
            <a:spLocks noGrp="1"/>
          </p:cNvSpPr>
          <p:nvPr>
            <p:ph type="title"/>
          </p:nvPr>
        </p:nvSpPr>
        <p:spPr/>
        <p:txBody>
          <a:bodyPr/>
          <a:lstStyle/>
          <a:p>
            <a:r>
              <a:rPr lang="fr-FR" dirty="0"/>
              <a:t>	1.4.1 </a:t>
            </a:r>
            <a:r>
              <a:rPr lang="fr-FR" dirty="0">
                <a:latin typeface="+mn-lt"/>
              </a:rPr>
              <a:t>Restriction sur l’emploi du verbe</a:t>
            </a:r>
          </a:p>
        </p:txBody>
      </p:sp>
      <p:sp>
        <p:nvSpPr>
          <p:cNvPr id="3" name="Espace réservé du contenu 2">
            <a:extLst>
              <a:ext uri="{FF2B5EF4-FFF2-40B4-BE49-F238E27FC236}">
                <a16:creationId xmlns:a16="http://schemas.microsoft.com/office/drawing/2014/main" id="{3CBED8EE-61B3-4C5B-8508-413D27259E5D}"/>
              </a:ext>
            </a:extLst>
          </p:cNvPr>
          <p:cNvSpPr>
            <a:spLocks noGrp="1"/>
          </p:cNvSpPr>
          <p:nvPr>
            <p:ph idx="1"/>
          </p:nvPr>
        </p:nvSpPr>
        <p:spPr/>
        <p:txBody>
          <a:bodyPr/>
          <a:lstStyle/>
          <a:p>
            <a:pPr marL="0" indent="0" algn="ctr">
              <a:buNone/>
            </a:pPr>
            <a:endParaRPr lang="fr-FR" b="1" dirty="0"/>
          </a:p>
          <a:p>
            <a:pPr marL="0" indent="0" algn="ctr">
              <a:buNone/>
            </a:pPr>
            <a:r>
              <a:rPr lang="fr-FR" b="1" dirty="0"/>
              <a:t>Exemples de restriction grammaticale sur un constituant</a:t>
            </a:r>
          </a:p>
          <a:p>
            <a:pPr marL="0" indent="0">
              <a:buNone/>
            </a:pPr>
            <a:endParaRPr lang="fr-FR" dirty="0"/>
          </a:p>
          <a:p>
            <a:r>
              <a:rPr lang="fr-FR" b="1" dirty="0"/>
              <a:t>V avec modalité négative obligatoire</a:t>
            </a:r>
            <a:endParaRPr lang="fr-FR" dirty="0"/>
          </a:p>
          <a:p>
            <a:pPr marL="0" indent="0">
              <a:buNone/>
            </a:pPr>
            <a:r>
              <a:rPr lang="fr-FR" i="1" dirty="0"/>
              <a:t>	Cette mesure n'ira pas sans qu'il y ait des troubles</a:t>
            </a:r>
            <a:r>
              <a:rPr lang="fr-FR" dirty="0"/>
              <a:t>. (LG)</a:t>
            </a:r>
          </a:p>
          <a:p>
            <a:pPr marL="0" indent="0">
              <a:buNone/>
            </a:pPr>
            <a:endParaRPr lang="fr-FR" dirty="0"/>
          </a:p>
          <a:p>
            <a:r>
              <a:rPr lang="fr-FR" b="1" dirty="0"/>
              <a:t> V avec emploi pronominal seulement</a:t>
            </a:r>
            <a:endParaRPr lang="fr-FR" dirty="0"/>
          </a:p>
          <a:p>
            <a:pPr marL="0" indent="0">
              <a:buNone/>
            </a:pPr>
            <a:r>
              <a:rPr lang="fr-FR" dirty="0"/>
              <a:t>	</a:t>
            </a:r>
            <a:r>
              <a:rPr lang="fr-FR" i="1" dirty="0"/>
              <a:t>Le thème [de la symphonie] s’abaisse, puis s'élève</a:t>
            </a:r>
            <a:endParaRPr lang="fr-FR" dirty="0"/>
          </a:p>
        </p:txBody>
      </p:sp>
    </p:spTree>
    <p:extLst>
      <p:ext uri="{BB962C8B-B14F-4D97-AF65-F5344CB8AC3E}">
        <p14:creationId xmlns:p14="http://schemas.microsoft.com/office/powerpoint/2010/main" val="4246367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217F00-8357-4C34-A5E8-F8703C9EE75E}"/>
              </a:ext>
            </a:extLst>
          </p:cNvPr>
          <p:cNvSpPr>
            <a:spLocks noGrp="1"/>
          </p:cNvSpPr>
          <p:nvPr>
            <p:ph type="title"/>
          </p:nvPr>
        </p:nvSpPr>
        <p:spPr/>
        <p:txBody>
          <a:bodyPr/>
          <a:lstStyle/>
          <a:p>
            <a:r>
              <a:rPr lang="fr-FR" b="1" cap="small" dirty="0"/>
              <a:t>		</a:t>
            </a:r>
            <a:r>
              <a:rPr lang="fr-FR" cap="small" dirty="0">
                <a:latin typeface="+mn-lt"/>
              </a:rPr>
              <a:t>1.4.2. </a:t>
            </a:r>
            <a:r>
              <a:rPr lang="fr-FR" cap="small" dirty="0" err="1">
                <a:latin typeface="+mn-lt"/>
              </a:rPr>
              <a:t>selections</a:t>
            </a:r>
            <a:r>
              <a:rPr lang="fr-FR" cap="small" dirty="0">
                <a:latin typeface="+mn-lt"/>
              </a:rPr>
              <a:t> lexicales</a:t>
            </a:r>
            <a:br>
              <a:rPr lang="fr-FR" dirty="0">
                <a:latin typeface="+mn-lt"/>
              </a:rPr>
            </a:br>
            <a:endParaRPr lang="fr-FR" dirty="0">
              <a:latin typeface="+mn-lt"/>
            </a:endParaRPr>
          </a:p>
        </p:txBody>
      </p:sp>
      <p:sp>
        <p:nvSpPr>
          <p:cNvPr id="3" name="Espace réservé du contenu 2">
            <a:extLst>
              <a:ext uri="{FF2B5EF4-FFF2-40B4-BE49-F238E27FC236}">
                <a16:creationId xmlns:a16="http://schemas.microsoft.com/office/drawing/2014/main" id="{6115067A-769C-41FA-948C-C76F1EF3E8B8}"/>
              </a:ext>
            </a:extLst>
          </p:cNvPr>
          <p:cNvSpPr>
            <a:spLocks noGrp="1"/>
          </p:cNvSpPr>
          <p:nvPr>
            <p:ph idx="1"/>
          </p:nvPr>
        </p:nvSpPr>
        <p:spPr/>
        <p:txBody>
          <a:bodyPr>
            <a:normAutofit fontScale="92500" lnSpcReduction="20000"/>
          </a:bodyPr>
          <a:lstStyle/>
          <a:p>
            <a:pPr marL="0" indent="0">
              <a:buNone/>
            </a:pPr>
            <a:r>
              <a:rPr lang="fr-FR" b="1" cap="small" dirty="0"/>
              <a:t>			</a:t>
            </a:r>
            <a:r>
              <a:rPr lang="fr-FR" sz="3600" b="1" cap="small" dirty="0"/>
              <a:t>sous-classes lexicales</a:t>
            </a:r>
          </a:p>
          <a:p>
            <a:pPr marL="0" indent="0">
              <a:buNone/>
            </a:pPr>
            <a:endParaRPr lang="fr-FR" sz="3600" dirty="0"/>
          </a:p>
          <a:p>
            <a:pPr marL="0" indent="0" algn="just">
              <a:buNone/>
            </a:pPr>
            <a:r>
              <a:rPr lang="fr-FR" sz="3600" dirty="0"/>
              <a:t>Les verbes n’admettent dans la plupart des cas  les patrons de complément [SN], [PSN], [SN] [PSN], [PSN] [PSN] qu’à la condition que  l’élément lexical tête dans le constituant sujet</a:t>
            </a:r>
            <a:r>
              <a:rPr lang="fr-FR" sz="3600" baseline="-25000" dirty="0"/>
              <a:t>, </a:t>
            </a:r>
            <a:r>
              <a:rPr lang="fr-FR" sz="3600" dirty="0"/>
              <a:t>ainsi que dans les constituants compléments  auxquels on attribue selon leur rang les indices N</a:t>
            </a:r>
            <a:r>
              <a:rPr lang="fr-FR" sz="3600" baseline="-25000" dirty="0"/>
              <a:t>1 </a:t>
            </a:r>
            <a:r>
              <a:rPr lang="fr-FR" sz="3600" dirty="0"/>
              <a:t>et N</a:t>
            </a:r>
            <a:r>
              <a:rPr lang="fr-FR" sz="3600" baseline="-25000" dirty="0"/>
              <a:t>2, </a:t>
            </a:r>
            <a:r>
              <a:rPr lang="fr-FR" sz="3600" dirty="0"/>
              <a:t> appartiennent à certaines classes sémantique lexicalement caractérisées par les traits : +</a:t>
            </a:r>
            <a:r>
              <a:rPr lang="fr-FR" sz="3600" i="1" dirty="0"/>
              <a:t>hum, -hum, concret, abstrait, animé, locatif, nom de temps</a:t>
            </a:r>
            <a:r>
              <a:rPr lang="fr-FR" sz="3600" dirty="0"/>
              <a:t>,  </a:t>
            </a:r>
            <a:r>
              <a:rPr lang="fr-FR" sz="3600" i="1" dirty="0"/>
              <a:t>non-restreint</a:t>
            </a:r>
            <a:r>
              <a:rPr lang="fr-FR" sz="3600" dirty="0"/>
              <a:t>, </a:t>
            </a:r>
            <a:r>
              <a:rPr lang="fr-FR" sz="3600" i="1" dirty="0"/>
              <a:t>nom de partie du corps.</a:t>
            </a:r>
            <a:r>
              <a:rPr lang="fr-FR" sz="3600" dirty="0"/>
              <a:t> </a:t>
            </a:r>
          </a:p>
          <a:p>
            <a:endParaRPr lang="fr-FR" dirty="0"/>
          </a:p>
        </p:txBody>
      </p:sp>
    </p:spTree>
    <p:extLst>
      <p:ext uri="{BB962C8B-B14F-4D97-AF65-F5344CB8AC3E}">
        <p14:creationId xmlns:p14="http://schemas.microsoft.com/office/powerpoint/2010/main" val="2038987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908812-2E4D-4E17-B8C8-8D016A96E899}"/>
              </a:ext>
            </a:extLst>
          </p:cNvPr>
          <p:cNvSpPr>
            <a:spLocks noGrp="1"/>
          </p:cNvSpPr>
          <p:nvPr>
            <p:ph type="title"/>
          </p:nvPr>
        </p:nvSpPr>
        <p:spPr>
          <a:xfrm>
            <a:off x="838200" y="365125"/>
            <a:ext cx="10515600" cy="815975"/>
          </a:xfrm>
        </p:spPr>
        <p:txBody>
          <a:bodyPr/>
          <a:lstStyle/>
          <a:p>
            <a:r>
              <a:rPr lang="fr-FR" dirty="0"/>
              <a:t>		</a:t>
            </a:r>
            <a:r>
              <a:rPr lang="fr-FR" sz="3600" dirty="0">
                <a:latin typeface="+mn-lt"/>
              </a:rPr>
              <a:t>1.4.2. SELECTIONS LEXICALES</a:t>
            </a:r>
          </a:p>
        </p:txBody>
      </p:sp>
      <p:sp>
        <p:nvSpPr>
          <p:cNvPr id="3" name="Espace réservé du contenu 2">
            <a:extLst>
              <a:ext uri="{FF2B5EF4-FFF2-40B4-BE49-F238E27FC236}">
                <a16:creationId xmlns:a16="http://schemas.microsoft.com/office/drawing/2014/main" id="{84A7F8F8-1516-4670-BEF9-CA22724F30DA}"/>
              </a:ext>
            </a:extLst>
          </p:cNvPr>
          <p:cNvSpPr>
            <a:spLocks noGrp="1"/>
          </p:cNvSpPr>
          <p:nvPr>
            <p:ph idx="1"/>
          </p:nvPr>
        </p:nvSpPr>
        <p:spPr>
          <a:xfrm>
            <a:off x="1498600" y="867682"/>
            <a:ext cx="10515600" cy="5122636"/>
          </a:xfrm>
        </p:spPr>
        <p:txBody>
          <a:bodyPr>
            <a:normAutofit fontScale="25000" lnSpcReduction="20000"/>
          </a:bodyPr>
          <a:lstStyle/>
          <a:p>
            <a:pPr marL="0" indent="0">
              <a:buNone/>
            </a:pPr>
            <a:r>
              <a:rPr lang="fr-FR" sz="9600" dirty="0"/>
              <a:t>	(a) Max a offert (une </a:t>
            </a:r>
            <a:r>
              <a:rPr lang="fr-FR" sz="9600" dirty="0" err="1"/>
              <a:t>tournée+le</a:t>
            </a:r>
            <a:r>
              <a:rPr lang="fr-FR" sz="9600" dirty="0"/>
              <a:t> cinéma)à(ses </a:t>
            </a:r>
            <a:r>
              <a:rPr lang="fr-FR" sz="9600" dirty="0" err="1"/>
              <a:t>copains+Luc</a:t>
            </a:r>
            <a:r>
              <a:rPr lang="fr-FR" sz="9600" dirty="0"/>
              <a:t>) </a:t>
            </a:r>
            <a:endParaRPr lang="fr-FR" sz="9600" b="1" dirty="0"/>
          </a:p>
          <a:p>
            <a:pPr marL="0" indent="0">
              <a:buNone/>
            </a:pPr>
            <a:r>
              <a:rPr lang="fr-FR" sz="9600" dirty="0"/>
              <a:t>	S </a:t>
            </a:r>
            <a:r>
              <a:rPr lang="fr-FR" sz="9600" dirty="0" err="1"/>
              <a:t>Nh</a:t>
            </a:r>
            <a:r>
              <a:rPr lang="fr-FR" sz="9600" dirty="0"/>
              <a:t> N1 Na N2 </a:t>
            </a:r>
            <a:r>
              <a:rPr lang="fr-FR" sz="9600" dirty="0" err="1"/>
              <a:t>Nh</a:t>
            </a:r>
            <a:r>
              <a:rPr lang="fr-FR" sz="9600" dirty="0"/>
              <a:t>   </a:t>
            </a:r>
            <a:r>
              <a:rPr lang="fr-FR" sz="9600" b="1" dirty="0"/>
              <a:t>E2 = Inviter à participer</a:t>
            </a:r>
          </a:p>
          <a:p>
            <a:endParaRPr lang="fr-FR" sz="9600" dirty="0"/>
          </a:p>
          <a:p>
            <a:pPr marL="0" indent="0">
              <a:buNone/>
            </a:pPr>
            <a:r>
              <a:rPr lang="fr-FR" sz="9600" dirty="0"/>
              <a:t>	(b) Offrir sa fille en mariage </a:t>
            </a:r>
            <a:r>
              <a:rPr lang="fr-FR" sz="9600" b="1" dirty="0"/>
              <a:t>à</a:t>
            </a:r>
            <a:r>
              <a:rPr lang="fr-FR" sz="9600" dirty="0"/>
              <a:t> qqn. (GR)</a:t>
            </a:r>
          </a:p>
          <a:p>
            <a:pPr marL="457200" lvl="1" indent="0">
              <a:buNone/>
            </a:pPr>
            <a:r>
              <a:rPr lang="fr-FR" sz="9200" dirty="0"/>
              <a:t>	S </a:t>
            </a:r>
            <a:r>
              <a:rPr lang="fr-FR" sz="9200" dirty="0" err="1"/>
              <a:t>Nh</a:t>
            </a:r>
            <a:r>
              <a:rPr lang="fr-FR" sz="9200" dirty="0"/>
              <a:t> N1 </a:t>
            </a:r>
            <a:r>
              <a:rPr lang="fr-FR" sz="9200" dirty="0" err="1"/>
              <a:t>Nh</a:t>
            </a:r>
            <a:r>
              <a:rPr lang="fr-FR" sz="9200" dirty="0"/>
              <a:t> N2 </a:t>
            </a:r>
            <a:r>
              <a:rPr lang="fr-FR" sz="9200" dirty="0" err="1"/>
              <a:t>Nh</a:t>
            </a:r>
            <a:r>
              <a:rPr lang="fr-FR" sz="9200" dirty="0"/>
              <a:t>  </a:t>
            </a:r>
            <a:r>
              <a:rPr lang="fr-FR" sz="9200" b="1" dirty="0"/>
              <a:t>E3 = Proposer à qqn de</a:t>
            </a:r>
          </a:p>
          <a:p>
            <a:pPr marL="457200" lvl="1" indent="0">
              <a:buNone/>
            </a:pPr>
            <a:endParaRPr lang="fr-FR" sz="9200" dirty="0"/>
          </a:p>
          <a:p>
            <a:pPr marL="0" indent="0">
              <a:buNone/>
            </a:pPr>
            <a:r>
              <a:rPr lang="fr-FR" sz="9600" dirty="0"/>
              <a:t>	© Max a offert (le contrat + une revanche) </a:t>
            </a:r>
            <a:r>
              <a:rPr lang="fr-FR" sz="9600" b="1" dirty="0"/>
              <a:t>à</a:t>
            </a:r>
            <a:r>
              <a:rPr lang="fr-FR" sz="9600" dirty="0"/>
              <a:t> Luc (LG)</a:t>
            </a:r>
          </a:p>
          <a:p>
            <a:pPr marL="0" indent="0">
              <a:buNone/>
            </a:pPr>
            <a:r>
              <a:rPr lang="fr-FR" sz="9600" dirty="0"/>
              <a:t>	S </a:t>
            </a:r>
            <a:r>
              <a:rPr lang="fr-FR" sz="9600" dirty="0" err="1"/>
              <a:t>Nh</a:t>
            </a:r>
            <a:r>
              <a:rPr lang="fr-FR" sz="9600" dirty="0"/>
              <a:t> N1 Na N2 </a:t>
            </a:r>
            <a:r>
              <a:rPr lang="fr-FR" sz="9600" dirty="0" err="1"/>
              <a:t>Nh</a:t>
            </a:r>
            <a:r>
              <a:rPr lang="fr-FR" sz="9600" dirty="0"/>
              <a:t>  </a:t>
            </a:r>
            <a:r>
              <a:rPr lang="fr-FR" sz="9600" b="1" dirty="0"/>
              <a:t>E4 = Donner la possibilité</a:t>
            </a:r>
          </a:p>
          <a:p>
            <a:pPr marL="0" indent="0">
              <a:buNone/>
            </a:pPr>
            <a:endParaRPr lang="fr-FR" sz="9600" dirty="0"/>
          </a:p>
          <a:p>
            <a:pPr marL="0" indent="0">
              <a:buNone/>
            </a:pPr>
            <a:r>
              <a:rPr lang="fr-FR" sz="9600" dirty="0"/>
              <a:t>	(d) et [j’] offris mon dos nu </a:t>
            </a:r>
            <a:r>
              <a:rPr lang="fr-FR" sz="9600" b="1" dirty="0"/>
              <a:t>au</a:t>
            </a:r>
            <a:r>
              <a:rPr lang="fr-FR" sz="9600" dirty="0"/>
              <a:t> soleil. (TLF</a:t>
            </a:r>
            <a:r>
              <a:rPr lang="fr-FR" sz="9600" b="1" dirty="0"/>
              <a:t>)</a:t>
            </a:r>
            <a:endParaRPr lang="fr-FR" sz="9600" dirty="0"/>
          </a:p>
          <a:p>
            <a:pPr marL="0" indent="0">
              <a:buNone/>
            </a:pPr>
            <a:r>
              <a:rPr lang="fr-FR" sz="9600" dirty="0"/>
              <a:t>	S </a:t>
            </a:r>
            <a:r>
              <a:rPr lang="fr-FR" sz="9600" dirty="0" err="1"/>
              <a:t>Nh</a:t>
            </a:r>
            <a:r>
              <a:rPr lang="fr-FR" sz="9600" dirty="0"/>
              <a:t> N1 </a:t>
            </a:r>
            <a:r>
              <a:rPr lang="fr-FR" sz="9600" dirty="0" err="1"/>
              <a:t>Npc</a:t>
            </a:r>
            <a:r>
              <a:rPr lang="fr-FR" sz="9600" dirty="0"/>
              <a:t> N2 Na</a:t>
            </a:r>
            <a:r>
              <a:rPr lang="fr-FR" sz="9600" b="1" dirty="0"/>
              <a:t>  E6 = Exposer à /</a:t>
            </a:r>
            <a:endParaRPr lang="fr-FR" sz="9600" dirty="0"/>
          </a:p>
          <a:p>
            <a:pPr marL="0" indent="0">
              <a:buNone/>
            </a:pPr>
            <a:endParaRPr lang="fr-FR" sz="9600" dirty="0"/>
          </a:p>
          <a:p>
            <a:pPr marL="0" indent="0">
              <a:buNone/>
            </a:pPr>
            <a:r>
              <a:rPr lang="fr-FR" sz="9600" dirty="0"/>
              <a:t>	(e) Cette théorie offre des(parentés avec celle là (LG)</a:t>
            </a:r>
          </a:p>
          <a:p>
            <a:pPr marL="0" indent="0">
              <a:buNone/>
            </a:pPr>
            <a:r>
              <a:rPr lang="fr-FR" sz="9600" dirty="0"/>
              <a:t>	</a:t>
            </a:r>
            <a:r>
              <a:rPr lang="nl-NL" sz="9600" dirty="0"/>
              <a:t>S Na N1 Na N2 Na  </a:t>
            </a:r>
            <a:r>
              <a:rPr lang="nl-NL" sz="9600" b="1" dirty="0"/>
              <a:t>E7=  Présenter/</a:t>
            </a:r>
            <a:endParaRPr lang="fr-FR" sz="9600" dirty="0"/>
          </a:p>
          <a:p>
            <a:pPr marL="0" indent="0">
              <a:buNone/>
            </a:pPr>
            <a:endParaRPr lang="fr-FR" sz="9600" dirty="0"/>
          </a:p>
          <a:p>
            <a:endParaRPr lang="fr-FR" dirty="0"/>
          </a:p>
        </p:txBody>
      </p:sp>
    </p:spTree>
    <p:extLst>
      <p:ext uri="{BB962C8B-B14F-4D97-AF65-F5344CB8AC3E}">
        <p14:creationId xmlns:p14="http://schemas.microsoft.com/office/powerpoint/2010/main" val="2950453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9E6A3C-E197-4FAE-B10A-0C556A75584B}"/>
              </a:ext>
            </a:extLst>
          </p:cNvPr>
          <p:cNvSpPr>
            <a:spLocks noGrp="1"/>
          </p:cNvSpPr>
          <p:nvPr>
            <p:ph type="title"/>
          </p:nvPr>
        </p:nvSpPr>
        <p:spPr>
          <a:xfrm>
            <a:off x="838200" y="365125"/>
            <a:ext cx="10515600" cy="854075"/>
          </a:xfrm>
        </p:spPr>
        <p:txBody>
          <a:bodyPr/>
          <a:lstStyle/>
          <a:p>
            <a:r>
              <a:rPr lang="fr-FR" b="1" cap="small" dirty="0"/>
              <a:t>		</a:t>
            </a:r>
            <a:r>
              <a:rPr lang="fr-FR" b="1" cap="small" dirty="0">
                <a:latin typeface="+mn-lt"/>
              </a:rPr>
              <a:t>1.4.2. </a:t>
            </a:r>
            <a:r>
              <a:rPr lang="fr-FR" sz="3600" b="1" cap="small" dirty="0">
                <a:latin typeface="+mn-lt"/>
              </a:rPr>
              <a:t>Choix d’une interface sémantique</a:t>
            </a:r>
            <a:endParaRPr lang="fr-FR" sz="3600" dirty="0">
              <a:latin typeface="+mn-lt"/>
            </a:endParaRPr>
          </a:p>
        </p:txBody>
      </p:sp>
      <p:sp>
        <p:nvSpPr>
          <p:cNvPr id="3" name="Espace réservé du contenu 2">
            <a:extLst>
              <a:ext uri="{FF2B5EF4-FFF2-40B4-BE49-F238E27FC236}">
                <a16:creationId xmlns:a16="http://schemas.microsoft.com/office/drawing/2014/main" id="{ED7ABEF6-49D9-4266-8F85-48E36F0A17CE}"/>
              </a:ext>
            </a:extLst>
          </p:cNvPr>
          <p:cNvSpPr>
            <a:spLocks noGrp="1"/>
          </p:cNvSpPr>
          <p:nvPr>
            <p:ph idx="1"/>
          </p:nvPr>
        </p:nvSpPr>
        <p:spPr>
          <a:xfrm>
            <a:off x="838200" y="1103086"/>
            <a:ext cx="10515600" cy="5073877"/>
          </a:xfrm>
        </p:spPr>
        <p:txBody>
          <a:bodyPr>
            <a:normAutofit fontScale="25000" lnSpcReduction="20000"/>
          </a:bodyPr>
          <a:lstStyle/>
          <a:p>
            <a:endParaRPr lang="fr-FR" dirty="0"/>
          </a:p>
          <a:p>
            <a:pPr marL="0" indent="0">
              <a:buNone/>
            </a:pPr>
            <a:r>
              <a:rPr lang="fr-FR" sz="11200" b="1" dirty="0"/>
              <a:t>	Exemples de la pertinence de </a:t>
            </a:r>
            <a:r>
              <a:rPr lang="fr-FR" sz="11200" b="1" i="1" dirty="0"/>
              <a:t>LVF</a:t>
            </a:r>
            <a:r>
              <a:rPr lang="fr-FR" sz="11200" b="1" dirty="0"/>
              <a:t> dans la distinction d’emplois 	</a:t>
            </a:r>
            <a:endParaRPr lang="fr-FR" sz="11200" dirty="0"/>
          </a:p>
          <a:p>
            <a:pPr marL="0" indent="0" algn="just">
              <a:buNone/>
            </a:pPr>
            <a:r>
              <a:rPr lang="fr-FR" sz="9600" dirty="0"/>
              <a:t>L’exemple du patron de complément SN pour le verbe </a:t>
            </a:r>
            <a:r>
              <a:rPr lang="fr-FR" sz="9600" i="1" dirty="0"/>
              <a:t>conseiller</a:t>
            </a:r>
            <a:r>
              <a:rPr lang="fr-FR" sz="9600" dirty="0"/>
              <a:t> est intéressant. La distinction dans </a:t>
            </a:r>
            <a:r>
              <a:rPr lang="fr-FR" sz="9600" i="1" dirty="0"/>
              <a:t>LVF</a:t>
            </a:r>
            <a:r>
              <a:rPr lang="fr-FR" sz="9600" dirty="0"/>
              <a:t> de deux emplois (E2/E3) pour deux réalisations identiques dans </a:t>
            </a:r>
            <a:r>
              <a:rPr lang="fr-FR" sz="9600" i="1" dirty="0" err="1"/>
              <a:t>Lexvalf</a:t>
            </a:r>
            <a:r>
              <a:rPr lang="fr-FR" sz="9600" dirty="0"/>
              <a:t> est tout à fait 	pertinente comme le manifestent à la fois les synonymes  proposés et les opérateurs :</a:t>
            </a:r>
          </a:p>
          <a:p>
            <a:pPr marL="0" indent="0">
              <a:buNone/>
            </a:pPr>
            <a:r>
              <a:rPr lang="fr-FR" sz="9600" b="1" dirty="0"/>
              <a:t> </a:t>
            </a:r>
            <a:endParaRPr lang="fr-FR" sz="9600" dirty="0"/>
          </a:p>
          <a:p>
            <a:pPr marL="0" indent="0">
              <a:buNone/>
            </a:pPr>
            <a:r>
              <a:rPr lang="fr-FR" sz="9600" dirty="0"/>
              <a:t>	Max conseille les travaux de Luc (LG) </a:t>
            </a:r>
          </a:p>
          <a:p>
            <a:pPr marL="0" indent="0">
              <a:buNone/>
            </a:pPr>
            <a:r>
              <a:rPr lang="fr-FR" sz="9600" dirty="0"/>
              <a:t>	 </a:t>
            </a:r>
            <a:r>
              <a:rPr lang="nl-NL" sz="9600" dirty="0" err="1"/>
              <a:t>SNh</a:t>
            </a:r>
            <a:r>
              <a:rPr lang="nl-NL" sz="9600" dirty="0"/>
              <a:t> N1 Na  E2= </a:t>
            </a:r>
            <a:r>
              <a:rPr lang="nl-NL" sz="9600" dirty="0" err="1"/>
              <a:t>diriger</a:t>
            </a:r>
            <a:endParaRPr lang="fr-FR" sz="9600" dirty="0"/>
          </a:p>
          <a:p>
            <a:pPr marL="0" indent="0">
              <a:buNone/>
            </a:pPr>
            <a:r>
              <a:rPr lang="nl-NL" sz="9600" dirty="0"/>
              <a:t>	</a:t>
            </a:r>
            <a:r>
              <a:rPr lang="fr-FR" sz="9600" dirty="0"/>
              <a:t>Max conseille une cure de sommeil (LG) </a:t>
            </a:r>
          </a:p>
          <a:p>
            <a:pPr marL="0" indent="0">
              <a:buNone/>
            </a:pPr>
            <a:r>
              <a:rPr lang="fr-FR" sz="9600" dirty="0"/>
              <a:t>	 </a:t>
            </a:r>
            <a:r>
              <a:rPr lang="nl-NL" sz="9600" dirty="0" err="1"/>
              <a:t>SNh</a:t>
            </a:r>
            <a:r>
              <a:rPr lang="nl-NL" sz="9600" dirty="0"/>
              <a:t> N1 Na E3=</a:t>
            </a:r>
            <a:r>
              <a:rPr lang="nl-NL" sz="9600" dirty="0" err="1"/>
              <a:t>recommander</a:t>
            </a:r>
            <a:r>
              <a:rPr lang="nl-NL" sz="9600" dirty="0"/>
              <a:t>/</a:t>
            </a:r>
            <a:endParaRPr lang="fr-FR" sz="9600" dirty="0"/>
          </a:p>
          <a:p>
            <a:pPr marL="0" indent="0">
              <a:buNone/>
            </a:pPr>
            <a:r>
              <a:rPr lang="nl-NL" sz="9600" dirty="0"/>
              <a:t> </a:t>
            </a:r>
            <a:endParaRPr lang="fr-FR" sz="9600" dirty="0"/>
          </a:p>
          <a:p>
            <a:r>
              <a:rPr lang="nl-NL" sz="9600" dirty="0"/>
              <a:t>	</a:t>
            </a:r>
            <a:r>
              <a:rPr lang="fr-FR" sz="9600" dirty="0"/>
              <a:t>E2	</a:t>
            </a:r>
            <a:r>
              <a:rPr lang="fr-FR" sz="9600" dirty="0" err="1"/>
              <a:t>ger</a:t>
            </a:r>
            <a:r>
              <a:rPr lang="fr-FR" sz="9600" dirty="0"/>
              <a:t> </a:t>
            </a:r>
            <a:r>
              <a:rPr lang="fr-FR" sz="9600" dirty="0" err="1"/>
              <a:t>qn</a:t>
            </a:r>
            <a:r>
              <a:rPr lang="fr-FR" sz="9600" dirty="0"/>
              <a:t> </a:t>
            </a:r>
            <a:r>
              <a:rPr lang="fr-FR" sz="9600" dirty="0" err="1"/>
              <a:t>ds</a:t>
            </a:r>
            <a:r>
              <a:rPr lang="fr-FR" sz="9600" dirty="0"/>
              <a:t> ses choix			orienter, diriger</a:t>
            </a:r>
          </a:p>
          <a:p>
            <a:r>
              <a:rPr lang="fr-FR" sz="9600" dirty="0"/>
              <a:t>	E3	</a:t>
            </a:r>
            <a:r>
              <a:rPr lang="fr-FR" sz="9600" dirty="0" err="1"/>
              <a:t>dic</a:t>
            </a:r>
            <a:r>
              <a:rPr lang="fr-FR" sz="9600" dirty="0"/>
              <a:t>. Conseil A </a:t>
            </a:r>
            <a:r>
              <a:rPr lang="fr-FR" sz="9600" dirty="0" err="1"/>
              <a:t>qn</a:t>
            </a:r>
            <a:r>
              <a:rPr lang="fr-FR" sz="9600" dirty="0"/>
              <a:t>			recommander</a:t>
            </a:r>
          </a:p>
          <a:p>
            <a:endParaRPr lang="fr-FR" dirty="0"/>
          </a:p>
        </p:txBody>
      </p:sp>
    </p:spTree>
    <p:extLst>
      <p:ext uri="{BB962C8B-B14F-4D97-AF65-F5344CB8AC3E}">
        <p14:creationId xmlns:p14="http://schemas.microsoft.com/office/powerpoint/2010/main" val="909838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altLang="fr-FR" sz="3200" dirty="0">
                <a:latin typeface="+mn-lt"/>
              </a:rPr>
              <a:t>Le projet d’un lexique de la valence  verbale en français</a:t>
            </a:r>
            <a:br>
              <a:rPr lang="fr-FR" altLang="fr-FR" sz="3200" dirty="0">
                <a:latin typeface="+mn-lt"/>
              </a:rPr>
            </a:br>
            <a:endParaRPr lang="fr-FR" sz="3200" dirty="0">
              <a:latin typeface="+mn-lt"/>
            </a:endParaRPr>
          </a:p>
        </p:txBody>
      </p:sp>
      <p:sp>
        <p:nvSpPr>
          <p:cNvPr id="3" name="Espace réservé du contenu 2"/>
          <p:cNvSpPr>
            <a:spLocks noGrp="1"/>
          </p:cNvSpPr>
          <p:nvPr>
            <p:ph idx="1"/>
          </p:nvPr>
        </p:nvSpPr>
        <p:spPr/>
        <p:txBody>
          <a:bodyPr>
            <a:normAutofit fontScale="55000" lnSpcReduction="20000"/>
          </a:bodyPr>
          <a:lstStyle/>
          <a:p>
            <a:endParaRPr lang="fr-FR" altLang="fr-FR" dirty="0">
              <a:latin typeface="Garamond" panose="02020404030301010803" pitchFamily="18" charset="0"/>
            </a:endParaRPr>
          </a:p>
          <a:p>
            <a:pPr algn="just"/>
            <a:r>
              <a:rPr lang="fr-FR" altLang="fr-FR" sz="3400" dirty="0"/>
              <a:t>Avec Morris </a:t>
            </a:r>
            <a:r>
              <a:rPr lang="fr-FR" altLang="fr-FR" sz="3400" dirty="0" err="1"/>
              <a:t>Salkoff</a:t>
            </a:r>
            <a:r>
              <a:rPr lang="fr-FR" altLang="fr-FR" sz="3400" dirty="0"/>
              <a:t> , nous avions entrepris  de coder manuellement les données des tables du Lexique- Grammaire [Gros 1975]. En 2005, [</a:t>
            </a:r>
            <a:r>
              <a:rPr lang="fr-FR" altLang="fr-FR" sz="3400" dirty="0" err="1"/>
              <a:t>Salkoff</a:t>
            </a:r>
            <a:r>
              <a:rPr lang="fr-FR" altLang="fr-FR" sz="3400" dirty="0"/>
              <a:t> et  </a:t>
            </a:r>
            <a:r>
              <a:rPr lang="fr-FR" altLang="fr-FR" sz="3400" dirty="0" err="1"/>
              <a:t>Valli</a:t>
            </a:r>
            <a:r>
              <a:rPr lang="fr-FR" altLang="fr-FR" sz="3400" dirty="0"/>
              <a:t>  2005]nous avions formalisé  la description des  entrées verbales d’une liste de 975 verbes d’emploi le plus fréquent en français [</a:t>
            </a:r>
            <a:r>
              <a:rPr lang="fr-FR" altLang="fr-FR" sz="3400" dirty="0" err="1"/>
              <a:t>Juliand</a:t>
            </a:r>
            <a:r>
              <a:rPr lang="fr-FR" altLang="fr-FR" sz="3400" dirty="0"/>
              <a:t>, </a:t>
            </a:r>
            <a:r>
              <a:rPr lang="fr-FR" altLang="fr-FR" sz="3400" dirty="0" err="1"/>
              <a:t>Brodin</a:t>
            </a:r>
            <a:r>
              <a:rPr lang="fr-FR" altLang="fr-FR" sz="3400" dirty="0"/>
              <a:t> et </a:t>
            </a:r>
            <a:r>
              <a:rPr lang="fr-FR" altLang="fr-FR" sz="3400" dirty="0" err="1"/>
              <a:t>Davidovitch</a:t>
            </a:r>
            <a:r>
              <a:rPr lang="fr-FR" altLang="fr-FR" sz="3400" dirty="0"/>
              <a:t> 1970]</a:t>
            </a:r>
          </a:p>
          <a:p>
            <a:pPr algn="just"/>
            <a:r>
              <a:rPr lang="fr-FR" altLang="fr-FR" sz="3400" dirty="0"/>
              <a:t>Les années suivantes, au sein de l’équipe TALEP,  d’abord avec </a:t>
            </a:r>
            <a:r>
              <a:rPr lang="fr-FR" altLang="fr-FR" sz="3400" dirty="0" err="1"/>
              <a:t>Nuria</a:t>
            </a:r>
            <a:r>
              <a:rPr lang="fr-FR" altLang="fr-FR" sz="3400" dirty="0"/>
              <a:t> Gala [</a:t>
            </a:r>
            <a:r>
              <a:rPr lang="fr-FR" altLang="fr-FR" sz="3400" dirty="0" err="1"/>
              <a:t>Valli</a:t>
            </a:r>
            <a:r>
              <a:rPr lang="fr-FR" altLang="fr-FR" sz="3400" dirty="0"/>
              <a:t> et Gala 2002, 2005]puis avec l’aide de Paul Sabatier, pour l’architecture de la base et de Laure </a:t>
            </a:r>
            <a:r>
              <a:rPr lang="fr-FR" altLang="fr-FR" sz="3400" dirty="0" err="1"/>
              <a:t>Brieussel</a:t>
            </a:r>
            <a:r>
              <a:rPr lang="fr-FR" altLang="fr-FR" sz="3400" dirty="0"/>
              <a:t>, pour le logiciel, j’ai entrepris la conversion manuelle de l’étude en base de données électroniques au format html , baptisée LEXVALF.</a:t>
            </a:r>
          </a:p>
          <a:p>
            <a:endParaRPr lang="fr-FR" altLang="fr-FR" sz="3400" dirty="0"/>
          </a:p>
          <a:p>
            <a:pPr>
              <a:defRPr/>
            </a:pPr>
            <a:r>
              <a:rPr lang="fr-FR" altLang="fr-FR" sz="3400" dirty="0"/>
              <a:t>Les autres projets similaires pour le français :</a:t>
            </a:r>
          </a:p>
          <a:p>
            <a:pPr lvl="1">
              <a:defRPr/>
            </a:pPr>
            <a:endParaRPr lang="fr-FR" altLang="fr-FR" sz="3400" dirty="0"/>
          </a:p>
          <a:p>
            <a:pPr lvl="1">
              <a:defRPr/>
            </a:pPr>
            <a:r>
              <a:rPr lang="fr-FR" altLang="fr-FR" sz="3400" dirty="0" err="1"/>
              <a:t>LGLexLefff</a:t>
            </a:r>
            <a:r>
              <a:rPr lang="fr-FR" altLang="fr-FR" sz="3400" dirty="0"/>
              <a:t> , conversion automatique des tables du lexique-grammaire [</a:t>
            </a:r>
            <a:r>
              <a:rPr lang="fr-FR" altLang="fr-FR" sz="3400" dirty="0" err="1"/>
              <a:t>Sagot</a:t>
            </a:r>
            <a:r>
              <a:rPr lang="fr-FR" altLang="fr-FR" sz="3400" dirty="0"/>
              <a:t>  et </a:t>
            </a:r>
            <a:r>
              <a:rPr lang="fr-FR" altLang="fr-FR" sz="3400" dirty="0" err="1"/>
              <a:t>Tolone</a:t>
            </a:r>
            <a:r>
              <a:rPr lang="fr-FR" altLang="fr-FR" sz="3400" dirty="0"/>
              <a:t> 2011]</a:t>
            </a:r>
          </a:p>
          <a:p>
            <a:pPr lvl="1">
              <a:defRPr/>
            </a:pPr>
            <a:r>
              <a:rPr lang="fr-FR" altLang="fr-FR" sz="3400" dirty="0" err="1"/>
              <a:t>Dicovalence</a:t>
            </a:r>
            <a:r>
              <a:rPr lang="fr-FR" altLang="fr-FR" sz="3400" dirty="0"/>
              <a:t> [Van den Eynde et Mertens 06] </a:t>
            </a:r>
          </a:p>
          <a:p>
            <a:pPr lvl="1">
              <a:defRPr/>
            </a:pPr>
            <a:r>
              <a:rPr lang="fr-FR" altLang="fr-FR" sz="3400" dirty="0"/>
              <a:t>Les Verbes français, [ Dubois et Dubois-Charlier 1997]</a:t>
            </a:r>
          </a:p>
          <a:p>
            <a:pPr marL="0" indent="0">
              <a:buNone/>
            </a:pPr>
            <a:endParaRPr lang="fr-FR" dirty="0"/>
          </a:p>
        </p:txBody>
      </p:sp>
    </p:spTree>
    <p:extLst>
      <p:ext uri="{BB962C8B-B14F-4D97-AF65-F5344CB8AC3E}">
        <p14:creationId xmlns:p14="http://schemas.microsoft.com/office/powerpoint/2010/main" val="26964210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4673AE-A081-4FCD-80FE-627EA7049414}"/>
              </a:ext>
            </a:extLst>
          </p:cNvPr>
          <p:cNvSpPr>
            <a:spLocks noGrp="1"/>
          </p:cNvSpPr>
          <p:nvPr>
            <p:ph type="title"/>
          </p:nvPr>
        </p:nvSpPr>
        <p:spPr>
          <a:xfrm>
            <a:off x="838200" y="190501"/>
            <a:ext cx="10515600" cy="1314449"/>
          </a:xfrm>
        </p:spPr>
        <p:txBody>
          <a:bodyPr>
            <a:normAutofit fontScale="90000"/>
          </a:bodyPr>
          <a:lstStyle/>
          <a:p>
            <a:r>
              <a:rPr lang="fr-FR" b="1" dirty="0"/>
              <a:t>	</a:t>
            </a:r>
            <a:br>
              <a:rPr lang="fr-FR" b="1" dirty="0"/>
            </a:br>
            <a:r>
              <a:rPr lang="fr-FR" b="1" dirty="0"/>
              <a:t>	</a:t>
            </a:r>
            <a:r>
              <a:rPr lang="fr-FR" dirty="0"/>
              <a:t>1</a:t>
            </a:r>
            <a:r>
              <a:rPr lang="fr-FR" dirty="0">
                <a:latin typeface="+mn-lt"/>
              </a:rPr>
              <a:t>. 4. 2.  Notation des réalisations de 				compléments avec collocation</a:t>
            </a:r>
            <a:br>
              <a:rPr lang="fr-FR" dirty="0">
                <a:latin typeface="+mn-lt"/>
              </a:rPr>
            </a:br>
            <a:endParaRPr lang="fr-FR" dirty="0">
              <a:latin typeface="+mn-lt"/>
            </a:endParaRPr>
          </a:p>
        </p:txBody>
      </p:sp>
      <p:sp>
        <p:nvSpPr>
          <p:cNvPr id="3" name="Espace réservé du contenu 2">
            <a:extLst>
              <a:ext uri="{FF2B5EF4-FFF2-40B4-BE49-F238E27FC236}">
                <a16:creationId xmlns:a16="http://schemas.microsoft.com/office/drawing/2014/main" id="{22AE56EC-3897-4C1C-AFDD-C931D53F4B88}"/>
              </a:ext>
            </a:extLst>
          </p:cNvPr>
          <p:cNvSpPr>
            <a:spLocks noGrp="1"/>
          </p:cNvSpPr>
          <p:nvPr>
            <p:ph idx="1"/>
          </p:nvPr>
        </p:nvSpPr>
        <p:spPr/>
        <p:txBody>
          <a:bodyPr>
            <a:normAutofit fontScale="77500" lnSpcReduction="20000"/>
          </a:bodyPr>
          <a:lstStyle/>
          <a:p>
            <a:r>
              <a:rPr lang="fr-FR" dirty="0"/>
              <a:t>(1)	</a:t>
            </a:r>
            <a:r>
              <a:rPr lang="fr-FR" i="1" dirty="0"/>
              <a:t>L’ampoule a claqué</a:t>
            </a:r>
            <a:r>
              <a:rPr lang="fr-FR" dirty="0"/>
              <a:t>. (LG), No [N concret], emploi [01] dans </a:t>
            </a:r>
            <a:r>
              <a:rPr lang="fr-FR" i="1" dirty="0"/>
              <a:t>LVF : faire un claquement</a:t>
            </a:r>
            <a:endParaRPr lang="fr-FR" dirty="0"/>
          </a:p>
          <a:p>
            <a:r>
              <a:rPr lang="fr-FR" dirty="0"/>
              <a:t>(2)</a:t>
            </a:r>
            <a:r>
              <a:rPr lang="fr-FR" i="1" dirty="0"/>
              <a:t>	Le drapeau claque au vent.</a:t>
            </a:r>
            <a:r>
              <a:rPr lang="fr-FR" dirty="0"/>
              <a:t> (LVF), No [N concret], emploi [01] dans </a:t>
            </a:r>
            <a:r>
              <a:rPr lang="fr-FR" i="1" dirty="0"/>
              <a:t>LVF : faire un claquement</a:t>
            </a:r>
            <a:endParaRPr lang="fr-FR" dirty="0"/>
          </a:p>
          <a:p>
            <a:r>
              <a:rPr lang="fr-FR" dirty="0"/>
              <a:t>(3)	</a:t>
            </a:r>
            <a:r>
              <a:rPr lang="fr-FR" i="1" dirty="0"/>
              <a:t>On claque un tiroir</a:t>
            </a:r>
            <a:r>
              <a:rPr lang="fr-FR" dirty="0"/>
              <a:t> (LVF), No [N humain], N1 [N hyper restreint], emploi [04] dans </a:t>
            </a:r>
            <a:r>
              <a:rPr lang="fr-FR" i="1" dirty="0"/>
              <a:t>LVF : fermer violemment</a:t>
            </a:r>
            <a:endParaRPr lang="fr-FR" dirty="0"/>
          </a:p>
          <a:p>
            <a:r>
              <a:rPr lang="fr-FR" dirty="0"/>
              <a:t>(4)	</a:t>
            </a:r>
            <a:r>
              <a:rPr lang="fr-FR" i="1" dirty="0"/>
              <a:t>On claque des sommes considérables au poker. </a:t>
            </a:r>
            <a:r>
              <a:rPr lang="fr-FR" dirty="0"/>
              <a:t>(LVF), No [N humain], N1 [N hyper restreint], emploi [07] dans </a:t>
            </a:r>
            <a:r>
              <a:rPr lang="fr-FR" i="1" dirty="0"/>
              <a:t>LVF : dilapider</a:t>
            </a:r>
            <a:endParaRPr lang="fr-FR" dirty="0"/>
          </a:p>
          <a:p>
            <a:r>
              <a:rPr lang="fr-FR" dirty="0"/>
              <a:t>(5) 	</a:t>
            </a:r>
            <a:r>
              <a:rPr lang="fr-FR" i="1" dirty="0"/>
              <a:t>Max a claqué un de ses muscles.</a:t>
            </a:r>
            <a:r>
              <a:rPr lang="fr-FR" dirty="0"/>
              <a:t> (LG), No [N humain], N1 [N hyper restreint], emploi [09] dans </a:t>
            </a:r>
            <a:r>
              <a:rPr lang="fr-FR" i="1" dirty="0"/>
              <a:t>LVF : déchirer</a:t>
            </a:r>
            <a:endParaRPr lang="fr-FR" dirty="0"/>
          </a:p>
          <a:p>
            <a:r>
              <a:rPr lang="fr-FR" dirty="0"/>
              <a:t>(6)	</a:t>
            </a:r>
            <a:r>
              <a:rPr lang="fr-FR" i="1" dirty="0"/>
              <a:t>Max claque les mains.</a:t>
            </a:r>
            <a:r>
              <a:rPr lang="fr-FR" dirty="0"/>
              <a:t> (LG), No [N humain], N1 [N hyper restreint], emploi [08] dans </a:t>
            </a:r>
            <a:r>
              <a:rPr lang="fr-FR" i="1" dirty="0"/>
              <a:t>LVF : applaudir</a:t>
            </a:r>
            <a:endParaRPr lang="fr-FR" dirty="0"/>
          </a:p>
          <a:p>
            <a:r>
              <a:rPr lang="fr-FR" dirty="0"/>
              <a:t>(7)	</a:t>
            </a:r>
            <a:r>
              <a:rPr lang="fr-FR" i="1" dirty="0"/>
              <a:t>Qu'il ait tant trimé a claqué Max.</a:t>
            </a:r>
            <a:r>
              <a:rPr lang="fr-FR" dirty="0"/>
              <a:t> </a:t>
            </a:r>
            <a:r>
              <a:rPr lang="nl-NL" dirty="0"/>
              <a:t>(LG), No [Que </a:t>
            </a:r>
            <a:r>
              <a:rPr lang="nl-NL" dirty="0" err="1"/>
              <a:t>Phr</a:t>
            </a:r>
            <a:r>
              <a:rPr lang="nl-NL" dirty="0"/>
              <a:t>], N1 [N </a:t>
            </a:r>
            <a:r>
              <a:rPr lang="nl-NL" dirty="0" err="1"/>
              <a:t>humain</a:t>
            </a:r>
            <a:r>
              <a:rPr lang="nl-NL" dirty="0"/>
              <a:t>],  </a:t>
            </a:r>
            <a:r>
              <a:rPr lang="nl-NL" dirty="0" err="1"/>
              <a:t>emploi</a:t>
            </a:r>
            <a:r>
              <a:rPr lang="nl-NL" dirty="0"/>
              <a:t> [06] dans </a:t>
            </a:r>
            <a:r>
              <a:rPr lang="nl-NL" i="1" dirty="0"/>
              <a:t>LVF: </a:t>
            </a:r>
            <a:r>
              <a:rPr lang="nl-NL" i="1" dirty="0" err="1"/>
              <a:t>éreinter</a:t>
            </a:r>
            <a:endParaRPr lang="fr-FR" dirty="0"/>
          </a:p>
          <a:p>
            <a:endParaRPr lang="fr-FR" dirty="0"/>
          </a:p>
        </p:txBody>
      </p:sp>
    </p:spTree>
    <p:extLst>
      <p:ext uri="{BB962C8B-B14F-4D97-AF65-F5344CB8AC3E}">
        <p14:creationId xmlns:p14="http://schemas.microsoft.com/office/powerpoint/2010/main" val="3797572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dirty="0">
                <a:latin typeface="+mn-lt"/>
              </a:rPr>
              <a:t>1.4.2 Notation des réalisations de compléments</a:t>
            </a:r>
            <a:br>
              <a:rPr lang="fr-FR" sz="3600" b="1" dirty="0">
                <a:latin typeface="+mn-lt"/>
              </a:rPr>
            </a:br>
            <a:r>
              <a:rPr lang="fr-FR" sz="3600" b="1" dirty="0">
                <a:latin typeface="+mn-lt"/>
              </a:rPr>
              <a:t>avec collocation</a:t>
            </a:r>
          </a:p>
        </p:txBody>
      </p:sp>
      <p:sp>
        <p:nvSpPr>
          <p:cNvPr id="3" name="Espace réservé du contenu 2"/>
          <p:cNvSpPr>
            <a:spLocks noGrp="1"/>
          </p:cNvSpPr>
          <p:nvPr>
            <p:ph idx="1"/>
          </p:nvPr>
        </p:nvSpPr>
        <p:spPr/>
        <p:txBody>
          <a:bodyPr>
            <a:normAutofit fontScale="92500" lnSpcReduction="20000"/>
          </a:bodyPr>
          <a:lstStyle/>
          <a:p>
            <a:pPr marL="0" indent="0" algn="ctr">
              <a:buNone/>
            </a:pPr>
            <a:r>
              <a:rPr lang="fr-FR" sz="3200" b="1" dirty="0"/>
              <a:t>Noter les collocations</a:t>
            </a:r>
          </a:p>
          <a:p>
            <a:pPr marL="0" indent="0" algn="ctr">
              <a:buNone/>
            </a:pPr>
            <a:endParaRPr lang="fr-FR" sz="3200" b="1" dirty="0"/>
          </a:p>
          <a:p>
            <a:r>
              <a:rPr lang="fr-FR" sz="3200" dirty="0"/>
              <a:t>« </a:t>
            </a:r>
            <a:r>
              <a:rPr lang="fr-FR" sz="3200" i="1" dirty="0"/>
              <a:t>L’expression </a:t>
            </a:r>
            <a:r>
              <a:rPr lang="fr-FR" sz="3200" b="1" i="1" dirty="0"/>
              <a:t>AB</a:t>
            </a:r>
            <a:r>
              <a:rPr lang="fr-FR" sz="3200" i="1" dirty="0"/>
              <a:t> ayant le sens (S) est appelée une collocation si et seulement si les trois conditions suivantes sont simultanément remplies :</a:t>
            </a:r>
            <a:endParaRPr lang="fr-FR" sz="3200" dirty="0"/>
          </a:p>
          <a:p>
            <a:pPr lvl="0"/>
            <a:r>
              <a:rPr lang="fr-FR" sz="3200" i="1" dirty="0"/>
              <a:t>(S) ∩ (A),</a:t>
            </a:r>
            <a:endParaRPr lang="fr-FR" sz="3200" dirty="0"/>
          </a:p>
          <a:p>
            <a:pPr lvl="0"/>
            <a:r>
              <a:rPr lang="fr-FR" sz="3200" b="1" i="1" dirty="0"/>
              <a:t>A</a:t>
            </a:r>
            <a:r>
              <a:rPr lang="fr-FR" sz="3200" i="1" dirty="0"/>
              <a:t> est sélectionné par un locuteur de façon régulière et non contrainte,</a:t>
            </a:r>
            <a:endParaRPr lang="fr-FR" sz="3200" dirty="0"/>
          </a:p>
          <a:p>
            <a:pPr lvl="0"/>
            <a:r>
              <a:rPr lang="fr-FR" sz="3200" b="1" i="1" dirty="0"/>
              <a:t>B </a:t>
            </a:r>
            <a:r>
              <a:rPr lang="fr-FR" sz="3200" i="1" dirty="0"/>
              <a:t>n’est pas sélectionné de façon régulière et non contrainte mais en fonction de (A) et du sens (S) à exprimer. » (24)</a:t>
            </a:r>
          </a:p>
          <a:p>
            <a:pPr lvl="0"/>
            <a:endParaRPr lang="fr-FR" sz="3200" i="1" dirty="0"/>
          </a:p>
          <a:p>
            <a:pPr lvl="0"/>
            <a:endParaRPr lang="fr-FR" sz="3200" dirty="0"/>
          </a:p>
          <a:p>
            <a:endParaRPr lang="fr-FR" sz="3200" b="1" dirty="0"/>
          </a:p>
        </p:txBody>
      </p:sp>
    </p:spTree>
    <p:extLst>
      <p:ext uri="{BB962C8B-B14F-4D97-AF65-F5344CB8AC3E}">
        <p14:creationId xmlns:p14="http://schemas.microsoft.com/office/powerpoint/2010/main" val="40744401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dirty="0">
                <a:latin typeface="+mn-lt"/>
              </a:rPr>
              <a:t>1</a:t>
            </a:r>
            <a:r>
              <a:rPr lang="fr-FR" sz="3600" dirty="0">
                <a:latin typeface="+mn-lt"/>
              </a:rPr>
              <a:t>. 4. 3 Propriétés particulières  des réalisations de patrons de compléments </a:t>
            </a:r>
          </a:p>
        </p:txBody>
      </p:sp>
      <p:sp>
        <p:nvSpPr>
          <p:cNvPr id="3" name="Espace réservé du contenu 2"/>
          <p:cNvSpPr>
            <a:spLocks noGrp="1"/>
          </p:cNvSpPr>
          <p:nvPr>
            <p:ph idx="1"/>
          </p:nvPr>
        </p:nvSpPr>
        <p:spPr/>
        <p:txBody>
          <a:bodyPr>
            <a:normAutofit fontScale="92500" lnSpcReduction="10000"/>
          </a:bodyPr>
          <a:lstStyle/>
          <a:p>
            <a:pPr marL="0" indent="0" algn="ctr">
              <a:buNone/>
            </a:pPr>
            <a:r>
              <a:rPr lang="fr-FR" b="1" dirty="0"/>
              <a:t>L’emploi verbe support</a:t>
            </a:r>
          </a:p>
          <a:p>
            <a:pPr marL="0" indent="0" algn="ctr">
              <a:buNone/>
            </a:pPr>
            <a:endParaRPr lang="fr-FR" b="1" dirty="0"/>
          </a:p>
          <a:p>
            <a:pPr lvl="1"/>
            <a:r>
              <a:rPr lang="fr-FR" sz="3500" i="1" dirty="0"/>
              <a:t>Max a fait des compliments à Léa sur son teint.</a:t>
            </a:r>
            <a:r>
              <a:rPr lang="fr-FR" sz="3500" dirty="0"/>
              <a:t> (LG)</a:t>
            </a:r>
            <a:endParaRPr lang="fr-FR" sz="3500" b="1" dirty="0"/>
          </a:p>
          <a:p>
            <a:pPr marL="408940" algn="just">
              <a:lnSpc>
                <a:spcPct val="115000"/>
              </a:lnSpc>
              <a:spcAft>
                <a:spcPts val="1000"/>
              </a:spcAft>
            </a:pPr>
            <a:r>
              <a:rPr lang="fr-FR" sz="3500" i="1" dirty="0">
                <a:latin typeface="Times New Roman" panose="02020603050405020304" pitchFamily="18" charset="0"/>
                <a:ea typeface="Calibri" panose="020F0502020204030204" pitchFamily="34" charset="0"/>
                <a:cs typeface="Times New Roman" panose="02020603050405020304" pitchFamily="18" charset="0"/>
              </a:rPr>
              <a:t>Ce sont des compliments sur son teint que Max fait à Léa.</a:t>
            </a:r>
            <a:endParaRPr lang="fr-FR" sz="3500" dirty="0">
              <a:latin typeface="Calibri" panose="020F0502020204030204" pitchFamily="34" charset="0"/>
              <a:ea typeface="Calibri" panose="020F0502020204030204" pitchFamily="34" charset="0"/>
              <a:cs typeface="Times New Roman" panose="02020603050405020304" pitchFamily="18" charset="0"/>
            </a:endParaRPr>
          </a:p>
          <a:p>
            <a:pPr marL="408940" algn="just">
              <a:lnSpc>
                <a:spcPct val="115000"/>
              </a:lnSpc>
              <a:spcAft>
                <a:spcPts val="1000"/>
              </a:spcAft>
            </a:pPr>
            <a:r>
              <a:rPr lang="fr-FR" sz="3500" i="1" dirty="0">
                <a:latin typeface="Times New Roman" panose="02020603050405020304" pitchFamily="18" charset="0"/>
                <a:ea typeface="Calibri" panose="020F0502020204030204" pitchFamily="34" charset="0"/>
                <a:cs typeface="Times New Roman" panose="02020603050405020304" pitchFamily="18" charset="0"/>
              </a:rPr>
              <a:t>C’est sur son teint que Max fait des compliments à Léa.</a:t>
            </a:r>
            <a:endParaRPr lang="fr-FR" sz="3500" dirty="0">
              <a:latin typeface="Calibri" panose="020F0502020204030204" pitchFamily="34" charset="0"/>
              <a:ea typeface="Calibri" panose="020F0502020204030204" pitchFamily="34" charset="0"/>
              <a:cs typeface="Times New Roman" panose="02020603050405020304" pitchFamily="18" charset="0"/>
            </a:endParaRPr>
          </a:p>
          <a:p>
            <a:pPr marL="408940" algn="just">
              <a:lnSpc>
                <a:spcPct val="115000"/>
              </a:lnSpc>
              <a:spcAft>
                <a:spcPts val="1000"/>
              </a:spcAft>
            </a:pPr>
            <a:r>
              <a:rPr lang="fr-FR" sz="3500" i="1" dirty="0">
                <a:latin typeface="Times New Roman" panose="02020603050405020304" pitchFamily="18" charset="0"/>
                <a:ea typeface="Calibri" panose="020F0502020204030204" pitchFamily="34" charset="0"/>
                <a:cs typeface="Times New Roman" panose="02020603050405020304" pitchFamily="18" charset="0"/>
              </a:rPr>
              <a:t>Max les lui a faits (des compliments sur son teint).</a:t>
            </a:r>
            <a:endParaRPr lang="fr-FR" sz="3500" dirty="0">
              <a:latin typeface="Calibri" panose="020F0502020204030204" pitchFamily="34" charset="0"/>
              <a:ea typeface="Calibri" panose="020F0502020204030204" pitchFamily="34" charset="0"/>
              <a:cs typeface="Times New Roman" panose="02020603050405020304" pitchFamily="18" charset="0"/>
            </a:endParaRPr>
          </a:p>
          <a:p>
            <a:pPr marL="180340" algn="just">
              <a:lnSpc>
                <a:spcPct val="107000"/>
              </a:lnSpc>
              <a:spcAft>
                <a:spcPts val="800"/>
              </a:spcAft>
            </a:pPr>
            <a:r>
              <a:rPr lang="fr-FR" sz="3500" dirty="0">
                <a:latin typeface="Times New Roman" panose="02020603050405020304" pitchFamily="18" charset="0"/>
                <a:ea typeface="Calibri" panose="020F0502020204030204" pitchFamily="34" charset="0"/>
                <a:cs typeface="Times New Roman" panose="02020603050405020304" pitchFamily="18" charset="0"/>
              </a:rPr>
              <a:t>???</a:t>
            </a:r>
            <a:r>
              <a:rPr lang="fr-FR" sz="3500" i="1" dirty="0">
                <a:latin typeface="Times New Roman" panose="02020603050405020304" pitchFamily="18" charset="0"/>
                <a:ea typeface="Calibri" panose="020F0502020204030204" pitchFamily="34" charset="0"/>
                <a:cs typeface="Times New Roman" panose="02020603050405020304" pitchFamily="18" charset="0"/>
              </a:rPr>
              <a:t>Max les lui a faits sur son teint</a:t>
            </a:r>
            <a:r>
              <a:rPr lang="fr-FR" sz="2600" i="1" dirty="0">
                <a:latin typeface="Times New Roman" panose="02020603050405020304" pitchFamily="18" charset="0"/>
                <a:ea typeface="Calibri" panose="020F0502020204030204" pitchFamily="34" charset="0"/>
                <a:cs typeface="Times New Roman" panose="02020603050405020304" pitchFamily="18" charset="0"/>
              </a:rPr>
              <a:t>.</a:t>
            </a:r>
            <a:endParaRPr lang="fr-FR" sz="26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b="1" dirty="0"/>
          </a:p>
        </p:txBody>
      </p:sp>
      <p:sp>
        <p:nvSpPr>
          <p:cNvPr id="4" name="Rectangle 3"/>
          <p:cNvSpPr/>
          <p:nvPr/>
        </p:nvSpPr>
        <p:spPr>
          <a:xfrm>
            <a:off x="3048000" y="74172"/>
            <a:ext cx="6096000" cy="392159"/>
          </a:xfrm>
          <a:prstGeom prst="rect">
            <a:avLst/>
          </a:prstGeom>
        </p:spPr>
        <p:txBody>
          <a:bodyPr>
            <a:spAutoFit/>
          </a:bodyPr>
          <a:lstStyle/>
          <a:p>
            <a:pPr marL="408940" algn="just">
              <a:lnSpc>
                <a:spcPct val="115000"/>
              </a:lnSpc>
              <a:spcAft>
                <a:spcPts val="1000"/>
              </a:spcAft>
            </a:pP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1612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dirty="0">
                <a:latin typeface="+mn-lt"/>
              </a:rPr>
              <a:t>1. 4. 4. Propriétés particulières  des réalisations de patrons de compléments </a:t>
            </a:r>
          </a:p>
        </p:txBody>
      </p:sp>
      <p:sp>
        <p:nvSpPr>
          <p:cNvPr id="3" name="Espace réservé du contenu 2"/>
          <p:cNvSpPr>
            <a:spLocks noGrp="1"/>
          </p:cNvSpPr>
          <p:nvPr>
            <p:ph idx="1"/>
          </p:nvPr>
        </p:nvSpPr>
        <p:spPr/>
        <p:txBody>
          <a:bodyPr/>
          <a:lstStyle/>
          <a:p>
            <a:pPr marL="0" indent="0" algn="ctr">
              <a:buNone/>
            </a:pPr>
            <a:r>
              <a:rPr lang="fr-FR" b="1" i="1" dirty="0"/>
              <a:t>Variantes appropriées ou aspectuelles de verbe support et collocations </a:t>
            </a:r>
          </a:p>
          <a:p>
            <a:endParaRPr lang="fr-FR" b="1" i="1" dirty="0"/>
          </a:p>
          <a:p>
            <a:r>
              <a:rPr lang="fr-FR" i="1" dirty="0"/>
              <a:t>Max caresse le projet de s’en aller</a:t>
            </a:r>
            <a:r>
              <a:rPr lang="fr-FR" dirty="0"/>
              <a:t>.(LG)</a:t>
            </a:r>
          </a:p>
          <a:p>
            <a:r>
              <a:rPr lang="fr-FR" i="1" dirty="0"/>
              <a:t>C’est le projet de s’en aller que Max caresse.</a:t>
            </a:r>
            <a:endParaRPr lang="fr-FR" dirty="0"/>
          </a:p>
          <a:p>
            <a:r>
              <a:rPr lang="fr-FR" i="1" dirty="0"/>
              <a:t>C’est de s’en aller que Max caresse le projet.</a:t>
            </a:r>
            <a:endParaRPr lang="fr-FR" dirty="0"/>
          </a:p>
          <a:p>
            <a:r>
              <a:rPr lang="fr-FR" i="1" dirty="0"/>
              <a:t>? Max le caresse (le projet de s’en aller).</a:t>
            </a:r>
            <a:endParaRPr lang="fr-FR" dirty="0"/>
          </a:p>
          <a:p>
            <a:r>
              <a:rPr lang="fr-FR" i="1" dirty="0"/>
              <a:t>*Max le caresse de s’en aller.</a:t>
            </a:r>
            <a:endParaRPr lang="fr-FR" dirty="0"/>
          </a:p>
          <a:p>
            <a:endParaRPr lang="fr-FR" dirty="0"/>
          </a:p>
        </p:txBody>
      </p:sp>
    </p:spTree>
    <p:extLst>
      <p:ext uri="{BB962C8B-B14F-4D97-AF65-F5344CB8AC3E}">
        <p14:creationId xmlns:p14="http://schemas.microsoft.com/office/powerpoint/2010/main" val="37984219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altLang="fr-FR" sz="4000" b="1" dirty="0">
                <a:latin typeface="+mn-lt"/>
                <a:cs typeface="Calibri" panose="020F0502020204030204" pitchFamily="34" charset="0"/>
              </a:rPr>
              <a:t> </a:t>
            </a:r>
            <a:r>
              <a:rPr lang="fr-FR" altLang="fr-FR" sz="3600" b="1" dirty="0">
                <a:latin typeface="+mn-lt"/>
                <a:cs typeface="Calibri" panose="020F0502020204030204" pitchFamily="34" charset="0"/>
              </a:rPr>
              <a:t>2</a:t>
            </a:r>
            <a:r>
              <a:rPr lang="fr-FR" altLang="fr-FR" sz="3600" dirty="0">
                <a:latin typeface="+mn-lt"/>
                <a:cs typeface="Calibri" panose="020F0502020204030204" pitchFamily="34" charset="0"/>
              </a:rPr>
              <a:t>. 1. Organisation de l’information linguistique 	d’une 		entrée verbale dans </a:t>
            </a:r>
            <a:r>
              <a:rPr lang="fr-FR" altLang="fr-FR" sz="3600" dirty="0" err="1">
                <a:latin typeface="+mn-lt"/>
                <a:cs typeface="Calibri" panose="020F0502020204030204" pitchFamily="34" charset="0"/>
              </a:rPr>
              <a:t>Lexvalf</a:t>
            </a:r>
            <a:endParaRPr lang="fr-FR" sz="3600" dirty="0">
              <a:latin typeface="+mn-lt"/>
              <a:cs typeface="Calibri" panose="020F0502020204030204" pitchFamily="34" charset="0"/>
            </a:endParaRPr>
          </a:p>
        </p:txBody>
      </p:sp>
      <p:sp>
        <p:nvSpPr>
          <p:cNvPr id="3" name="Espace réservé du contenu 2"/>
          <p:cNvSpPr>
            <a:spLocks noGrp="1"/>
          </p:cNvSpPr>
          <p:nvPr>
            <p:ph idx="1"/>
          </p:nvPr>
        </p:nvSpPr>
        <p:spPr/>
        <p:txBody>
          <a:bodyPr>
            <a:normAutofit/>
          </a:bodyPr>
          <a:lstStyle/>
          <a:p>
            <a:pPr marL="0" indent="0">
              <a:buNone/>
              <a:defRPr/>
            </a:pPr>
            <a:r>
              <a:rPr lang="fr-FR" altLang="fr-FR" dirty="0"/>
              <a:t>Chaque entrée verbale offre:</a:t>
            </a:r>
          </a:p>
          <a:p>
            <a:pPr marL="0" indent="0">
              <a:buNone/>
              <a:defRPr/>
            </a:pPr>
            <a:endParaRPr lang="fr-FR" altLang="fr-FR" dirty="0"/>
          </a:p>
          <a:p>
            <a:pPr lvl="1">
              <a:defRPr/>
            </a:pPr>
            <a:r>
              <a:rPr lang="fr-FR" altLang="fr-FR" dirty="0"/>
              <a:t>Le patrons de complément admis ( la valence) (sa structure)</a:t>
            </a:r>
          </a:p>
          <a:p>
            <a:pPr lvl="1">
              <a:defRPr/>
            </a:pPr>
            <a:r>
              <a:rPr lang="fr-FR" altLang="fr-FR" dirty="0"/>
              <a:t>Les propriétés de sous-catégorisation verbale retenues</a:t>
            </a:r>
          </a:p>
          <a:p>
            <a:pPr lvl="1">
              <a:defRPr/>
            </a:pPr>
            <a:r>
              <a:rPr lang="fr-FR" altLang="fr-FR" dirty="0"/>
              <a:t> Les restrictions et autres propriétés  qui sont associées à chaque réalisation d’un patron de complément.</a:t>
            </a:r>
          </a:p>
          <a:p>
            <a:pPr lvl="1">
              <a:defRPr/>
            </a:pPr>
            <a:r>
              <a:rPr lang="fr-FR" altLang="fr-FR" dirty="0"/>
              <a:t>Un ensemble d’exemples qui illustrent les sélections lexicales pour chacun des patrons retenus</a:t>
            </a:r>
          </a:p>
          <a:p>
            <a:pPr lvl="1">
              <a:defRPr/>
            </a:pPr>
            <a:r>
              <a:rPr lang="fr-FR" altLang="fr-FR" dirty="0"/>
              <a:t> Description du sens de la construction dans LVF</a:t>
            </a:r>
          </a:p>
          <a:p>
            <a:pPr marL="457200" lvl="1" indent="0">
              <a:buNone/>
              <a:defRPr/>
            </a:pPr>
            <a:endParaRPr lang="fr-FR" altLang="fr-FR" dirty="0"/>
          </a:p>
          <a:p>
            <a:endParaRPr lang="fr-FR" dirty="0"/>
          </a:p>
        </p:txBody>
      </p:sp>
    </p:spTree>
    <p:extLst>
      <p:ext uri="{BB962C8B-B14F-4D97-AF65-F5344CB8AC3E}">
        <p14:creationId xmlns:p14="http://schemas.microsoft.com/office/powerpoint/2010/main" val="2475970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51E49D-E37A-4578-B66E-C24F35C47F7A}"/>
              </a:ext>
            </a:extLst>
          </p:cNvPr>
          <p:cNvSpPr>
            <a:spLocks noGrp="1"/>
          </p:cNvSpPr>
          <p:nvPr>
            <p:ph type="title"/>
          </p:nvPr>
        </p:nvSpPr>
        <p:spPr>
          <a:xfrm>
            <a:off x="1120140" y="365125"/>
            <a:ext cx="10233660" cy="1325563"/>
          </a:xfrm>
        </p:spPr>
        <p:txBody>
          <a:bodyPr>
            <a:normAutofit fontScale="90000"/>
          </a:bodyPr>
          <a:lstStyle/>
          <a:p>
            <a:r>
              <a:rPr lang="fr-FR" dirty="0"/>
              <a:t> </a:t>
            </a:r>
            <a:r>
              <a:rPr lang="fr-FR" sz="4000" dirty="0">
                <a:latin typeface="+mn-lt"/>
              </a:rPr>
              <a:t>2. 2.  </a:t>
            </a:r>
            <a:r>
              <a:rPr lang="fr-FR" sz="4000" b="1" dirty="0">
                <a:latin typeface="+mn-lt"/>
              </a:rPr>
              <a:t>Description d’une entrée verbale dans 				</a:t>
            </a:r>
            <a:r>
              <a:rPr lang="fr-FR" sz="4000" b="1" i="1" dirty="0" err="1">
                <a:latin typeface="+mn-lt"/>
              </a:rPr>
              <a:t>Lexvalf</a:t>
            </a:r>
            <a:r>
              <a:rPr lang="fr-FR" sz="4000" b="1" i="1" dirty="0">
                <a:latin typeface="+mn-lt"/>
              </a:rPr>
              <a:t>: verbe </a:t>
            </a:r>
            <a:r>
              <a:rPr lang="fr-FR" sz="4000" b="1" dirty="0">
                <a:latin typeface="+mn-lt"/>
              </a:rPr>
              <a:t>Accorder</a:t>
            </a:r>
            <a:br>
              <a:rPr lang="fr-FR" sz="4900" dirty="0"/>
            </a:br>
            <a:r>
              <a:rPr lang="fr-FR" sz="4900" dirty="0"/>
              <a:t> </a:t>
            </a:r>
          </a:p>
        </p:txBody>
      </p:sp>
      <p:sp>
        <p:nvSpPr>
          <p:cNvPr id="3" name="Espace réservé du contenu 2">
            <a:extLst>
              <a:ext uri="{FF2B5EF4-FFF2-40B4-BE49-F238E27FC236}">
                <a16:creationId xmlns:a16="http://schemas.microsoft.com/office/drawing/2014/main" id="{3AA088F6-4B48-46B9-A497-C23CEC970ECB}"/>
              </a:ext>
            </a:extLst>
          </p:cNvPr>
          <p:cNvSpPr>
            <a:spLocks noGrp="1"/>
          </p:cNvSpPr>
          <p:nvPr>
            <p:ph idx="1"/>
          </p:nvPr>
        </p:nvSpPr>
        <p:spPr/>
        <p:txBody>
          <a:bodyPr>
            <a:normAutofit/>
          </a:bodyPr>
          <a:lstStyle/>
          <a:p>
            <a:pPr marL="0" indent="0">
              <a:buNone/>
            </a:pPr>
            <a:r>
              <a:rPr lang="fr-FR" dirty="0"/>
              <a:t>	Emploi : </a:t>
            </a:r>
            <a:r>
              <a:rPr lang="fr-FR" u="sng" dirty="0">
                <a:hlinkClick r:id="rId2"/>
              </a:rPr>
              <a:t>accorder 01 = harmoniser [LVF]</a:t>
            </a:r>
            <a:r>
              <a:rPr lang="fr-FR" dirty="0"/>
              <a:t> </a:t>
            </a:r>
            <a:br>
              <a:rPr lang="fr-FR" dirty="0"/>
            </a:br>
            <a:r>
              <a:rPr lang="fr-FR" dirty="0"/>
              <a:t>	</a:t>
            </a:r>
            <a:r>
              <a:rPr lang="fr-FR" dirty="0" err="1"/>
              <a:t>Sous-catégorisation</a:t>
            </a:r>
            <a:r>
              <a:rPr lang="fr-FR" dirty="0"/>
              <a:t> verbale : </a:t>
            </a:r>
            <a:br>
              <a:rPr lang="fr-FR" dirty="0"/>
            </a:br>
            <a:r>
              <a:rPr lang="fr-FR" dirty="0"/>
              <a:t>  V avec N1 = [SN1] et N2 = [P SN2] restructuré en N1 = [SN1 et SN2]</a:t>
            </a:r>
            <a:br>
              <a:rPr lang="fr-FR" dirty="0"/>
            </a:br>
            <a:r>
              <a:rPr lang="fr-FR" dirty="0"/>
              <a:t>  V acceptant un passif en [par] ou [se] passif</a:t>
            </a:r>
            <a:br>
              <a:rPr lang="fr-FR" dirty="0"/>
            </a:br>
            <a:r>
              <a:rPr lang="fr-FR" dirty="0"/>
              <a:t>	Propriété Spécifique: </a:t>
            </a:r>
            <a:br>
              <a:rPr lang="fr-FR" dirty="0"/>
            </a:br>
            <a:r>
              <a:rPr lang="fr-FR" dirty="0"/>
              <a:t> </a:t>
            </a:r>
            <a:r>
              <a:rPr lang="fr-FR" b="1" dirty="0"/>
              <a:t> V avec emploi pronominal seulement</a:t>
            </a:r>
            <a:br>
              <a:rPr lang="fr-FR" dirty="0"/>
            </a:br>
            <a:r>
              <a:rPr lang="fr-FR" dirty="0"/>
              <a:t>  </a:t>
            </a:r>
            <a:r>
              <a:rPr lang="fr-FR" b="1" dirty="0"/>
              <a:t>V avec N0 = [SN] obligatoirement pluriel</a:t>
            </a:r>
            <a:br>
              <a:rPr lang="fr-FR" dirty="0"/>
            </a:br>
            <a:r>
              <a:rPr lang="fr-FR" dirty="0"/>
              <a:t>	Patron de complément(s) : [] = [ ] </a:t>
            </a:r>
            <a:br>
              <a:rPr lang="fr-FR" dirty="0"/>
            </a:br>
            <a:r>
              <a:rPr lang="fr-FR" dirty="0"/>
              <a:t>	Réalisation : N0[SN:N concret]   accorder </a:t>
            </a:r>
          </a:p>
          <a:p>
            <a:pPr marL="0" indent="0">
              <a:buNone/>
            </a:pPr>
            <a:r>
              <a:rPr lang="fr-FR" strike="sngStrike" dirty="0"/>
              <a:t> </a:t>
            </a:r>
            <a:r>
              <a:rPr lang="fr-FR" i="1" dirty="0"/>
              <a:t>Ces deux couleurs s'accordent bien</a:t>
            </a:r>
            <a:r>
              <a:rPr lang="fr-FR" dirty="0"/>
              <a:t>. [LVF]</a:t>
            </a:r>
          </a:p>
          <a:p>
            <a:endParaRPr lang="fr-FR" dirty="0"/>
          </a:p>
        </p:txBody>
      </p:sp>
    </p:spTree>
    <p:extLst>
      <p:ext uri="{BB962C8B-B14F-4D97-AF65-F5344CB8AC3E}">
        <p14:creationId xmlns:p14="http://schemas.microsoft.com/office/powerpoint/2010/main" val="2584545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172D56-BE95-4979-BD14-304FC66F6629}"/>
              </a:ext>
            </a:extLst>
          </p:cNvPr>
          <p:cNvSpPr>
            <a:spLocks noGrp="1"/>
          </p:cNvSpPr>
          <p:nvPr>
            <p:ph type="title"/>
          </p:nvPr>
        </p:nvSpPr>
        <p:spPr>
          <a:xfrm>
            <a:off x="838200" y="379639"/>
            <a:ext cx="10515600" cy="1325563"/>
          </a:xfrm>
        </p:spPr>
        <p:txBody>
          <a:bodyPr>
            <a:normAutofit fontScale="90000"/>
          </a:bodyPr>
          <a:lstStyle/>
          <a:p>
            <a:br>
              <a:rPr lang="fr-FR" b="1" dirty="0"/>
            </a:br>
            <a:r>
              <a:rPr lang="fr-FR" b="1" dirty="0"/>
              <a:t>	</a:t>
            </a:r>
            <a:r>
              <a:rPr lang="fr-FR" sz="4000" b="1" dirty="0">
                <a:latin typeface="+mn-lt"/>
              </a:rPr>
              <a:t>2.1. Description d’une entrée verbale dans 					</a:t>
            </a:r>
            <a:r>
              <a:rPr lang="fr-FR" sz="4000" b="1" i="1" dirty="0" err="1">
                <a:latin typeface="+mn-lt"/>
              </a:rPr>
              <a:t>Lexvalf</a:t>
            </a:r>
            <a:r>
              <a:rPr lang="fr-FR" sz="4000" b="1" i="1" dirty="0">
                <a:latin typeface="+mn-lt"/>
              </a:rPr>
              <a:t>: verbe  </a:t>
            </a:r>
            <a:r>
              <a:rPr lang="fr-FR" sz="4000" b="1" dirty="0">
                <a:latin typeface="+mn-lt"/>
              </a:rPr>
              <a:t>Porter</a:t>
            </a:r>
            <a:br>
              <a:rPr lang="fr-FR" dirty="0"/>
            </a:br>
            <a:endParaRPr lang="fr-FR" dirty="0"/>
          </a:p>
        </p:txBody>
      </p:sp>
      <p:sp>
        <p:nvSpPr>
          <p:cNvPr id="3" name="Espace réservé du contenu 2">
            <a:extLst>
              <a:ext uri="{FF2B5EF4-FFF2-40B4-BE49-F238E27FC236}">
                <a16:creationId xmlns:a16="http://schemas.microsoft.com/office/drawing/2014/main" id="{1801B499-8167-4185-9EF3-D991BAAB010A}"/>
              </a:ext>
            </a:extLst>
          </p:cNvPr>
          <p:cNvSpPr>
            <a:spLocks noGrp="1"/>
          </p:cNvSpPr>
          <p:nvPr>
            <p:ph idx="1"/>
          </p:nvPr>
        </p:nvSpPr>
        <p:spPr/>
        <p:txBody>
          <a:bodyPr>
            <a:normAutofit fontScale="25000" lnSpcReduction="20000"/>
          </a:bodyPr>
          <a:lstStyle/>
          <a:p>
            <a:r>
              <a:rPr lang="fr-FR" altLang="fr-FR" dirty="0">
                <a:latin typeface="Arial" panose="020B0604020202020204" pitchFamily="34" charset="0"/>
              </a:rPr>
              <a:t>Verbe  : </a:t>
            </a:r>
            <a:r>
              <a:rPr lang="fr-FR" altLang="fr-FR" b="1" dirty="0">
                <a:solidFill>
                  <a:srgbClr val="FF0000"/>
                </a:solidFill>
                <a:latin typeface="Arial" panose="020B0604020202020204" pitchFamily="34" charset="0"/>
              </a:rPr>
              <a:t>porter </a:t>
            </a:r>
            <a:br>
              <a:rPr lang="fr-FR" altLang="fr-FR" dirty="0">
                <a:latin typeface="Arial" panose="020B0604020202020204" pitchFamily="34" charset="0"/>
              </a:rPr>
            </a:br>
            <a:r>
              <a:rPr lang="fr-FR" altLang="fr-FR" dirty="0">
                <a:latin typeface="Arial" panose="020B0604020202020204" pitchFamily="34" charset="0"/>
              </a:rPr>
              <a:t>	</a:t>
            </a:r>
            <a:r>
              <a:rPr lang="fr-FR" altLang="fr-FR" sz="9600" dirty="0">
                <a:latin typeface="Arial" panose="020B0604020202020204" pitchFamily="34" charset="0"/>
              </a:rPr>
              <a:t>Emploi : </a:t>
            </a:r>
            <a:r>
              <a:rPr lang="fr-FR" altLang="fr-FR" sz="9600" b="1" dirty="0">
                <a:latin typeface="Arial" panose="020B0604020202020204" pitchFamily="34" charset="0"/>
                <a:hlinkClick r:id="rId2"/>
              </a:rPr>
              <a:t>porter 00 = accuser [000]</a:t>
            </a:r>
            <a:r>
              <a:rPr lang="fr-FR" altLang="fr-FR" sz="9600" dirty="0">
                <a:latin typeface="Arial" panose="020B0604020202020204" pitchFamily="34" charset="0"/>
              </a:rPr>
              <a:t> </a:t>
            </a:r>
            <a:br>
              <a:rPr lang="fr-FR" altLang="fr-FR" sz="9600" dirty="0">
                <a:latin typeface="Arial" panose="020B0604020202020204" pitchFamily="34" charset="0"/>
              </a:rPr>
            </a:br>
            <a:br>
              <a:rPr lang="fr-FR" altLang="fr-FR" sz="9600" dirty="0">
                <a:latin typeface="Arial" panose="020B0604020202020204" pitchFamily="34" charset="0"/>
              </a:rPr>
            </a:br>
            <a:r>
              <a:rPr lang="fr-FR" altLang="fr-FR" sz="9600" dirty="0">
                <a:latin typeface="Arial" panose="020B0604020202020204" pitchFamily="34" charset="0"/>
              </a:rPr>
              <a:t>	</a:t>
            </a:r>
            <a:r>
              <a:rPr lang="fr-FR" altLang="fr-FR" sz="9600" dirty="0" err="1">
                <a:latin typeface="Arial" panose="020B0604020202020204" pitchFamily="34" charset="0"/>
              </a:rPr>
              <a:t>Sous-catégorisation</a:t>
            </a:r>
            <a:r>
              <a:rPr lang="fr-FR" altLang="fr-FR" sz="9600" dirty="0">
                <a:latin typeface="Arial" panose="020B0604020202020204" pitchFamily="34" charset="0"/>
              </a:rPr>
              <a:t> verbale : </a:t>
            </a:r>
            <a:br>
              <a:rPr lang="fr-FR" altLang="fr-FR" sz="9600" dirty="0">
                <a:latin typeface="Arial" panose="020B0604020202020204" pitchFamily="34" charset="0"/>
              </a:rPr>
            </a:br>
            <a:r>
              <a:rPr lang="fr-FR" altLang="fr-FR" sz="9600" dirty="0">
                <a:latin typeface="Arial" panose="020B0604020202020204" pitchFamily="34" charset="0"/>
              </a:rPr>
              <a:t>  V avec N0 = [il impersonnel par </a:t>
            </a:r>
            <a:r>
              <a:rPr lang="fr-FR" altLang="fr-FR" sz="9600" dirty="0" err="1">
                <a:latin typeface="Arial" panose="020B0604020202020204" pitchFamily="34" charset="0"/>
              </a:rPr>
              <a:t>extraposition</a:t>
            </a:r>
            <a:r>
              <a:rPr lang="fr-FR" altLang="fr-FR" sz="9600" dirty="0">
                <a:latin typeface="Arial" panose="020B0604020202020204" pitchFamily="34" charset="0"/>
              </a:rPr>
              <a:t> de Que P ou </a:t>
            </a:r>
            <a:r>
              <a:rPr lang="fr-FR" altLang="fr-FR" sz="9600" dirty="0" err="1">
                <a:latin typeface="Arial" panose="020B0604020202020204" pitchFamily="34" charset="0"/>
              </a:rPr>
              <a:t>Vinf</a:t>
            </a:r>
            <a:r>
              <a:rPr lang="fr-FR" altLang="fr-FR" sz="9600" dirty="0">
                <a:latin typeface="Arial" panose="020B0604020202020204" pitchFamily="34" charset="0"/>
              </a:rPr>
              <a:t>]</a:t>
            </a:r>
            <a:br>
              <a:rPr lang="fr-FR" altLang="fr-FR" sz="9600" dirty="0">
                <a:latin typeface="Arial" panose="020B0604020202020204" pitchFamily="34" charset="0"/>
              </a:rPr>
            </a:br>
            <a:r>
              <a:rPr lang="fr-FR" altLang="fr-FR" sz="9600" dirty="0">
                <a:latin typeface="Arial" panose="020B0604020202020204" pitchFamily="34" charset="0"/>
              </a:rPr>
              <a:t>  V acceptant un passif en [par] ou [se] passif</a:t>
            </a:r>
            <a:br>
              <a:rPr lang="fr-FR" altLang="fr-FR" sz="9600" dirty="0">
                <a:latin typeface="Arial" panose="020B0604020202020204" pitchFamily="34" charset="0"/>
              </a:rPr>
            </a:br>
            <a:br>
              <a:rPr lang="fr-FR" altLang="fr-FR" sz="9600" dirty="0">
                <a:latin typeface="Arial" panose="020B0604020202020204" pitchFamily="34" charset="0"/>
              </a:rPr>
            </a:br>
            <a:r>
              <a:rPr lang="fr-FR" altLang="fr-FR" sz="9600" dirty="0">
                <a:latin typeface="Arial" panose="020B0604020202020204" pitchFamily="34" charset="0"/>
              </a:rPr>
              <a:t>	Propriété Spécifique: </a:t>
            </a:r>
            <a:br>
              <a:rPr lang="fr-FR" altLang="fr-FR" sz="9600" dirty="0">
                <a:latin typeface="Arial" panose="020B0604020202020204" pitchFamily="34" charset="0"/>
              </a:rPr>
            </a:br>
            <a:r>
              <a:rPr lang="fr-FR" altLang="fr-FR" sz="9600" dirty="0">
                <a:latin typeface="Arial" panose="020B0604020202020204" pitchFamily="34" charset="0"/>
              </a:rPr>
              <a:t>  V dans cette réalisation de compléments a un emploi de verbe support</a:t>
            </a:r>
            <a:br>
              <a:rPr lang="fr-FR" altLang="fr-FR" sz="9600" dirty="0">
                <a:latin typeface="Arial" panose="020B0604020202020204" pitchFamily="34" charset="0"/>
              </a:rPr>
            </a:br>
            <a:r>
              <a:rPr lang="fr-FR" altLang="fr-FR" sz="9600" dirty="0">
                <a:latin typeface="Arial" panose="020B0604020202020204" pitchFamily="34" charset="0"/>
              </a:rPr>
              <a:t>  V entrant dans une collocation</a:t>
            </a:r>
            <a:br>
              <a:rPr lang="fr-FR" altLang="fr-FR" sz="9600" dirty="0">
                <a:latin typeface="Arial" panose="020B0604020202020204" pitchFamily="34" charset="0"/>
              </a:rPr>
            </a:br>
            <a:r>
              <a:rPr lang="fr-FR" altLang="fr-FR" sz="9600" dirty="0">
                <a:latin typeface="Arial" panose="020B0604020202020204" pitchFamily="34" charset="0"/>
              </a:rPr>
              <a:t>		</a:t>
            </a:r>
            <a:br>
              <a:rPr lang="fr-FR" altLang="fr-FR" sz="9600" dirty="0">
                <a:latin typeface="Arial" panose="020B0604020202020204" pitchFamily="34" charset="0"/>
              </a:rPr>
            </a:br>
            <a:r>
              <a:rPr lang="fr-FR" altLang="fr-FR" sz="9600" dirty="0">
                <a:latin typeface="Arial" panose="020B0604020202020204" pitchFamily="34" charset="0"/>
              </a:rPr>
              <a:t>	Patron de complément(s) : [N1] [N2] = </a:t>
            </a:r>
            <a:r>
              <a:rPr lang="fr-FR" altLang="fr-FR" sz="9600" b="1" dirty="0">
                <a:solidFill>
                  <a:srgbClr val="008000"/>
                </a:solidFill>
                <a:latin typeface="Arial" panose="020B0604020202020204" pitchFamily="34" charset="0"/>
              </a:rPr>
              <a:t>[SN] [P SN]</a:t>
            </a:r>
            <a:br>
              <a:rPr lang="fr-FR" altLang="fr-FR" sz="9600" dirty="0">
                <a:latin typeface="Arial" panose="020B0604020202020204" pitchFamily="34" charset="0"/>
              </a:rPr>
            </a:br>
            <a:br>
              <a:rPr lang="fr-FR" altLang="fr-FR" sz="9600" dirty="0">
                <a:latin typeface="Arial" panose="020B0604020202020204" pitchFamily="34" charset="0"/>
              </a:rPr>
            </a:br>
            <a:r>
              <a:rPr lang="fr-FR" altLang="fr-FR" sz="9600" dirty="0">
                <a:latin typeface="Arial" panose="020B0604020202020204" pitchFamily="34" charset="0"/>
              </a:rPr>
              <a:t>Réalisation : N0[SN:</a:t>
            </a:r>
            <a:r>
              <a:rPr lang="fr-FR" altLang="fr-FR" sz="9600" dirty="0">
                <a:solidFill>
                  <a:srgbClr val="0000FF"/>
                </a:solidFill>
                <a:latin typeface="Arial" panose="020B0604020202020204" pitchFamily="34" charset="0"/>
              </a:rPr>
              <a:t>N humain</a:t>
            </a:r>
            <a:r>
              <a:rPr lang="fr-FR" altLang="fr-FR" sz="9600" dirty="0">
                <a:latin typeface="Arial" panose="020B0604020202020204" pitchFamily="34" charset="0"/>
              </a:rPr>
              <a:t>]</a:t>
            </a:r>
            <a:r>
              <a:rPr lang="fr-FR" altLang="fr-FR" sz="9600" b="1" dirty="0">
                <a:solidFill>
                  <a:srgbClr val="FF0000"/>
                </a:solidFill>
                <a:latin typeface="Arial" panose="020B0604020202020204" pitchFamily="34" charset="0"/>
              </a:rPr>
              <a:t>   porter</a:t>
            </a:r>
            <a:r>
              <a:rPr lang="fr-FR" altLang="fr-FR" sz="9600" dirty="0">
                <a:latin typeface="Arial" panose="020B0604020202020204" pitchFamily="34" charset="0"/>
              </a:rPr>
              <a:t>   N1[SN:</a:t>
            </a:r>
            <a:r>
              <a:rPr lang="fr-FR" altLang="fr-FR" sz="9600" dirty="0">
                <a:solidFill>
                  <a:srgbClr val="0000FF"/>
                </a:solidFill>
                <a:latin typeface="Arial" panose="020B0604020202020204" pitchFamily="34" charset="0"/>
              </a:rPr>
              <a:t>N hyper restreint (collocation)</a:t>
            </a:r>
            <a:r>
              <a:rPr lang="fr-FR" altLang="fr-FR" sz="9600" dirty="0">
                <a:latin typeface="Arial" panose="020B0604020202020204" pitchFamily="34" charset="0"/>
              </a:rPr>
              <a:t>]   N2[</a:t>
            </a:r>
            <a:r>
              <a:rPr lang="fr-FR" altLang="fr-FR" sz="9600" dirty="0" err="1">
                <a:latin typeface="Arial" panose="020B0604020202020204" pitchFamily="34" charset="0"/>
              </a:rPr>
              <a:t>P:</a:t>
            </a:r>
            <a:r>
              <a:rPr lang="fr-FR" altLang="fr-FR" sz="9600" dirty="0" err="1">
                <a:solidFill>
                  <a:srgbClr val="008000"/>
                </a:solidFill>
                <a:latin typeface="Arial" panose="020B0604020202020204" pitchFamily="34" charset="0"/>
              </a:rPr>
              <a:t>contre</a:t>
            </a:r>
            <a:r>
              <a:rPr lang="fr-FR" altLang="fr-FR" sz="9600" dirty="0">
                <a:latin typeface="Arial" panose="020B0604020202020204" pitchFamily="34" charset="0"/>
              </a:rPr>
              <a:t> SN:</a:t>
            </a:r>
            <a:r>
              <a:rPr lang="fr-FR" altLang="fr-FR" sz="9600" dirty="0">
                <a:solidFill>
                  <a:srgbClr val="0000FF"/>
                </a:solidFill>
                <a:latin typeface="Arial" panose="020B0604020202020204" pitchFamily="34" charset="0"/>
              </a:rPr>
              <a:t>N humain</a:t>
            </a:r>
            <a:r>
              <a:rPr lang="fr-FR" altLang="fr-FR" sz="9600" dirty="0">
                <a:latin typeface="Arial" panose="020B0604020202020204" pitchFamily="34" charset="0"/>
              </a:rPr>
              <a:t>] </a:t>
            </a:r>
            <a:br>
              <a:rPr lang="fr-FR" altLang="fr-FR" sz="9600" dirty="0">
                <a:latin typeface="Arial" panose="020B0604020202020204" pitchFamily="34" charset="0"/>
              </a:rPr>
            </a:br>
            <a:endParaRPr lang="fr-FR" sz="9600" dirty="0"/>
          </a:p>
          <a:p>
            <a:pPr marL="0" lvl="0" indent="0" eaLnBrk="0" fontAlgn="base" hangingPunct="0">
              <a:lnSpc>
                <a:spcPct val="100000"/>
              </a:lnSpc>
              <a:spcBef>
                <a:spcPct val="0"/>
              </a:spcBef>
              <a:spcAft>
                <a:spcPct val="0"/>
              </a:spcAft>
              <a:buFontTx/>
              <a:buChar char="•"/>
            </a:pPr>
            <a:r>
              <a:rPr lang="fr-FR" altLang="fr-FR" sz="9600" dirty="0">
                <a:latin typeface="Arial" panose="020B0604020202020204" pitchFamily="34" charset="0"/>
              </a:rPr>
              <a:t>Il était donc impossible à l'époque de porter une accusation contre la Couronne dans une cour du roi. [W] </a:t>
            </a:r>
          </a:p>
          <a:p>
            <a:pPr marL="0" lvl="0" indent="0" eaLnBrk="0" fontAlgn="base" hangingPunct="0">
              <a:lnSpc>
                <a:spcPct val="100000"/>
              </a:lnSpc>
              <a:spcBef>
                <a:spcPct val="0"/>
              </a:spcBef>
              <a:spcAft>
                <a:spcPct val="0"/>
              </a:spcAft>
              <a:buNone/>
            </a:pPr>
            <a:br>
              <a:rPr lang="fr-FR" altLang="fr-FR" dirty="0">
                <a:latin typeface="Arial" panose="020B0604020202020204" pitchFamily="34" charset="0"/>
              </a:rPr>
            </a:br>
            <a:endParaRPr lang="fr-FR" altLang="fr-FR" dirty="0">
              <a:latin typeface="Arial" panose="020B0604020202020204" pitchFamily="34" charset="0"/>
            </a:endParaRPr>
          </a:p>
          <a:p>
            <a:endParaRPr lang="fr-FR" dirty="0"/>
          </a:p>
        </p:txBody>
      </p:sp>
    </p:spTree>
    <p:extLst>
      <p:ext uri="{BB962C8B-B14F-4D97-AF65-F5344CB8AC3E}">
        <p14:creationId xmlns:p14="http://schemas.microsoft.com/office/powerpoint/2010/main" val="32475354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cap="small" dirty="0">
                <a:latin typeface="+mn-lt"/>
              </a:rPr>
              <a:t>2. 3. Consultation de la base</a:t>
            </a:r>
            <a:br>
              <a:rPr lang="fr-FR" sz="3600" b="1" dirty="0">
                <a:latin typeface="+mn-lt"/>
              </a:rPr>
            </a:br>
            <a:endParaRPr lang="fr-FR" sz="3600" dirty="0">
              <a:latin typeface="+mn-lt"/>
            </a:endParaRPr>
          </a:p>
        </p:txBody>
      </p:sp>
      <p:sp>
        <p:nvSpPr>
          <p:cNvPr id="3" name="Espace réservé du contenu 2"/>
          <p:cNvSpPr>
            <a:spLocks noGrp="1"/>
          </p:cNvSpPr>
          <p:nvPr>
            <p:ph idx="1"/>
          </p:nvPr>
        </p:nvSpPr>
        <p:spPr>
          <a:xfrm>
            <a:off x="838200" y="1290918"/>
            <a:ext cx="10515600" cy="5298141"/>
          </a:xfrm>
        </p:spPr>
        <p:txBody>
          <a:bodyPr>
            <a:normAutofit fontScale="92500" lnSpcReduction="20000"/>
          </a:bodyPr>
          <a:lstStyle/>
          <a:p>
            <a:pPr marL="0" indent="0">
              <a:buNone/>
            </a:pPr>
            <a:r>
              <a:rPr lang="fr-FR" dirty="0"/>
              <a:t>  </a:t>
            </a:r>
            <a:r>
              <a:rPr lang="fr-FR" b="1" dirty="0"/>
              <a:t>La liste des 14 patrons de compléments  acceptés par ce verbe  Accorde</a:t>
            </a:r>
            <a:r>
              <a:rPr lang="fr-FR" b="1" i="1" dirty="0"/>
              <a:t>r</a:t>
            </a:r>
            <a:r>
              <a:rPr lang="fr-FR" b="1" dirty="0"/>
              <a:t>:</a:t>
            </a:r>
            <a:br>
              <a:rPr lang="fr-FR" b="1" dirty="0"/>
            </a:br>
            <a:endParaRPr lang="fr-FR" dirty="0"/>
          </a:p>
          <a:p>
            <a:pPr marL="0" indent="0">
              <a:buNone/>
            </a:pPr>
            <a:r>
              <a:rPr lang="fr-FR" u="sng" dirty="0">
                <a:hlinkClick r:id="rId2"/>
              </a:rPr>
              <a:t>[SN] [P SN]</a:t>
            </a:r>
            <a:r>
              <a:rPr lang="fr-FR" dirty="0"/>
              <a:t> : 11 réalisations possibles </a:t>
            </a:r>
          </a:p>
          <a:p>
            <a:pPr marL="0" indent="0">
              <a:buNone/>
            </a:pPr>
            <a:r>
              <a:rPr lang="fr-FR" u="sng" dirty="0">
                <a:hlinkClick r:id="rId3"/>
              </a:rPr>
              <a:t>[SN]</a:t>
            </a:r>
            <a:r>
              <a:rPr lang="fr-FR" dirty="0"/>
              <a:t> : 4 réalisations possibles </a:t>
            </a:r>
            <a:br>
              <a:rPr lang="fr-FR" dirty="0"/>
            </a:br>
            <a:r>
              <a:rPr lang="fr-FR" u="sng" dirty="0">
                <a:hlinkClick r:id="rId4"/>
              </a:rPr>
              <a:t>[P:{</a:t>
            </a:r>
            <a:r>
              <a:rPr lang="fr-FR" u="sng" dirty="0" err="1">
                <a:hlinkClick r:id="rId4"/>
              </a:rPr>
              <a:t>pour,à</a:t>
            </a:r>
            <a:r>
              <a:rPr lang="fr-FR" u="sng" dirty="0">
                <a:hlinkClick r:id="rId4"/>
              </a:rPr>
              <a:t>} </a:t>
            </a:r>
            <a:r>
              <a:rPr lang="fr-FR" u="sng" dirty="0" err="1">
                <a:hlinkClick r:id="rId4"/>
              </a:rPr>
              <a:t>SN:sujet</a:t>
            </a:r>
            <a:r>
              <a:rPr lang="fr-FR" u="sng" dirty="0">
                <a:hlinkClick r:id="rId4"/>
              </a:rPr>
              <a:t>] [</a:t>
            </a:r>
            <a:r>
              <a:rPr lang="fr-FR" u="sng" dirty="0" err="1">
                <a:hlinkClick r:id="rId4"/>
              </a:rPr>
              <a:t>P:de</a:t>
            </a:r>
            <a:r>
              <a:rPr lang="fr-FR" u="sng" dirty="0">
                <a:hlinkClick r:id="rId4"/>
              </a:rPr>
              <a:t> </a:t>
            </a:r>
            <a:r>
              <a:rPr lang="fr-FR" u="sng" dirty="0" err="1">
                <a:hlinkClick r:id="rId4"/>
              </a:rPr>
              <a:t>Vinf</a:t>
            </a:r>
            <a:r>
              <a:rPr lang="fr-FR" u="sng" dirty="0">
                <a:hlinkClick r:id="rId4"/>
              </a:rPr>
              <a:t>]</a:t>
            </a:r>
            <a:r>
              <a:rPr lang="fr-FR" dirty="0"/>
              <a:t> : 1 réalisation possible </a:t>
            </a:r>
            <a:br>
              <a:rPr lang="fr-FR" dirty="0"/>
            </a:br>
            <a:r>
              <a:rPr lang="fr-FR" u="sng" dirty="0">
                <a:hlinkClick r:id="rId5"/>
              </a:rPr>
              <a:t>[SN et SN] </a:t>
            </a:r>
            <a:r>
              <a:rPr lang="fr-FR" dirty="0"/>
              <a:t>: 1 réalisation possible </a:t>
            </a:r>
            <a:br>
              <a:rPr lang="fr-FR" dirty="0"/>
            </a:br>
            <a:r>
              <a:rPr lang="fr-FR" u="sng" dirty="0">
                <a:hlinkClick r:id="rId6"/>
              </a:rPr>
              <a:t>[ ] </a:t>
            </a:r>
            <a:r>
              <a:rPr lang="fr-FR" dirty="0"/>
              <a:t>: 3 réalisations possibles </a:t>
            </a:r>
            <a:br>
              <a:rPr lang="fr-FR" dirty="0"/>
            </a:br>
            <a:r>
              <a:rPr lang="fr-FR" u="sng" dirty="0">
                <a:hlinkClick r:id="rId7"/>
              </a:rPr>
              <a:t>[SN] [P:{</a:t>
            </a:r>
            <a:r>
              <a:rPr lang="fr-FR" u="sng" dirty="0" err="1">
                <a:hlinkClick r:id="rId7"/>
              </a:rPr>
              <a:t>à,de,pour</a:t>
            </a:r>
            <a:r>
              <a:rPr lang="fr-FR" u="sng" dirty="0">
                <a:hlinkClick r:id="rId7"/>
              </a:rPr>
              <a:t>} </a:t>
            </a:r>
            <a:r>
              <a:rPr lang="fr-FR" u="sng" dirty="0" err="1">
                <a:hlinkClick r:id="rId7"/>
              </a:rPr>
              <a:t>Vinf</a:t>
            </a:r>
            <a:r>
              <a:rPr lang="fr-FR" u="sng" dirty="0">
                <a:hlinkClick r:id="rId7"/>
              </a:rPr>
              <a:t>]</a:t>
            </a:r>
            <a:r>
              <a:rPr lang="fr-FR" dirty="0"/>
              <a:t> : 1 réalisation possible </a:t>
            </a:r>
            <a:br>
              <a:rPr lang="fr-FR" dirty="0"/>
            </a:br>
            <a:r>
              <a:rPr lang="fr-FR" u="sng" dirty="0">
                <a:hlinkClick r:id="rId8"/>
              </a:rPr>
              <a:t>[P SN]</a:t>
            </a:r>
            <a:r>
              <a:rPr lang="fr-FR" dirty="0"/>
              <a:t> : 3 réalisations possibles </a:t>
            </a:r>
          </a:p>
          <a:p>
            <a:pPr marL="0" indent="0">
              <a:buNone/>
            </a:pPr>
            <a:r>
              <a:rPr lang="fr-FR" u="sng" dirty="0">
                <a:hlinkClick r:id="rId9"/>
              </a:rPr>
              <a:t>[P SN] [P </a:t>
            </a:r>
            <a:r>
              <a:rPr lang="fr-FR" u="sng" dirty="0" err="1">
                <a:hlinkClick r:id="rId9"/>
              </a:rPr>
              <a:t>Vinf</a:t>
            </a:r>
            <a:r>
              <a:rPr lang="fr-FR" u="sng" dirty="0">
                <a:hlinkClick r:id="rId9"/>
              </a:rPr>
              <a:t>]</a:t>
            </a:r>
            <a:r>
              <a:rPr lang="fr-FR" dirty="0"/>
              <a:t> : 2 réalisations possibles </a:t>
            </a:r>
            <a:br>
              <a:rPr lang="fr-FR" dirty="0"/>
            </a:br>
            <a:r>
              <a:rPr lang="fr-FR" u="sng" dirty="0">
                <a:hlinkClick r:id="rId10"/>
              </a:rPr>
              <a:t>[</a:t>
            </a:r>
            <a:r>
              <a:rPr lang="fr-FR" u="sng" dirty="0" err="1">
                <a:hlinkClick r:id="rId10"/>
              </a:rPr>
              <a:t>P:à</a:t>
            </a:r>
            <a:r>
              <a:rPr lang="fr-FR" u="sng" dirty="0">
                <a:hlinkClick r:id="rId10"/>
              </a:rPr>
              <a:t> </a:t>
            </a:r>
            <a:r>
              <a:rPr lang="fr-FR" u="sng" dirty="0" err="1">
                <a:hlinkClick r:id="rId10"/>
              </a:rPr>
              <a:t>Vinf</a:t>
            </a:r>
            <a:r>
              <a:rPr lang="fr-FR" u="sng" dirty="0">
                <a:hlinkClick r:id="rId10"/>
              </a:rPr>
              <a:t>]</a:t>
            </a:r>
            <a:r>
              <a:rPr lang="fr-FR" dirty="0"/>
              <a:t> : 1 réalisation possible </a:t>
            </a:r>
            <a:br>
              <a:rPr lang="fr-FR" dirty="0"/>
            </a:br>
            <a:r>
              <a:rPr lang="fr-FR" u="sng" dirty="0">
                <a:hlinkClick r:id="rId11"/>
              </a:rPr>
              <a:t>[P SN] [que Ph]</a:t>
            </a:r>
            <a:r>
              <a:rPr lang="fr-FR" dirty="0"/>
              <a:t> : 1 réalisation possible </a:t>
            </a:r>
            <a:br>
              <a:rPr lang="fr-FR" dirty="0"/>
            </a:br>
            <a:r>
              <a:rPr lang="fr-FR" u="sng" dirty="0">
                <a:hlinkClick r:id="rId12"/>
              </a:rPr>
              <a:t>[que Ph]</a:t>
            </a:r>
            <a:r>
              <a:rPr lang="fr-FR" dirty="0"/>
              <a:t> : 1 réalisation possible </a:t>
            </a:r>
            <a:br>
              <a:rPr lang="fr-FR" dirty="0"/>
            </a:br>
            <a:r>
              <a:rPr lang="fr-FR" u="sng" dirty="0">
                <a:hlinkClick r:id="rId13"/>
              </a:rPr>
              <a:t>[P SN] [que </a:t>
            </a:r>
            <a:r>
              <a:rPr lang="fr-FR" u="sng" dirty="0" err="1">
                <a:hlinkClick r:id="rId13"/>
              </a:rPr>
              <a:t>Ph:subj</a:t>
            </a:r>
            <a:r>
              <a:rPr lang="fr-FR" u="sng" dirty="0">
                <a:hlinkClick r:id="rId13"/>
              </a:rPr>
              <a:t>]</a:t>
            </a:r>
            <a:r>
              <a:rPr lang="fr-FR" dirty="0"/>
              <a:t> : 1 réalisation possible </a:t>
            </a:r>
            <a:br>
              <a:rPr lang="fr-FR" dirty="0"/>
            </a:br>
            <a:r>
              <a:rPr lang="fr-FR" dirty="0"/>
              <a:t>[</a:t>
            </a:r>
            <a:r>
              <a:rPr lang="fr-FR" u="sng" dirty="0">
                <a:hlinkClick r:id="rId14"/>
              </a:rPr>
              <a:t>P </a:t>
            </a:r>
            <a:r>
              <a:rPr lang="fr-FR" u="sng" dirty="0" err="1">
                <a:hlinkClick r:id="rId14"/>
              </a:rPr>
              <a:t>Vinf</a:t>
            </a:r>
            <a:r>
              <a:rPr lang="fr-FR" u="sng" dirty="0">
                <a:hlinkClick r:id="rId14"/>
              </a:rPr>
              <a:t>]</a:t>
            </a:r>
            <a:r>
              <a:rPr lang="fr-FR" dirty="0"/>
              <a:t> : 1 réalisation possible </a:t>
            </a:r>
            <a:br>
              <a:rPr lang="fr-FR" dirty="0"/>
            </a:br>
            <a:r>
              <a:rPr lang="fr-FR" u="sng" dirty="0">
                <a:hlinkClick r:id="rId15"/>
              </a:rPr>
              <a:t>[que </a:t>
            </a:r>
            <a:r>
              <a:rPr lang="fr-FR" u="sng" dirty="0" err="1">
                <a:hlinkClick r:id="rId15"/>
              </a:rPr>
              <a:t>Ph:subj</a:t>
            </a:r>
            <a:r>
              <a:rPr lang="fr-FR" u="sng" dirty="0">
                <a:hlinkClick r:id="rId15"/>
              </a:rPr>
              <a:t>]</a:t>
            </a:r>
            <a:r>
              <a:rPr lang="fr-FR" dirty="0"/>
              <a:t> : 1 réalisation possible </a:t>
            </a:r>
          </a:p>
          <a:p>
            <a:endParaRPr lang="fr-FR" dirty="0"/>
          </a:p>
        </p:txBody>
      </p:sp>
    </p:spTree>
    <p:extLst>
      <p:ext uri="{BB962C8B-B14F-4D97-AF65-F5344CB8AC3E}">
        <p14:creationId xmlns:p14="http://schemas.microsoft.com/office/powerpoint/2010/main" val="1193652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070879-73A2-4B56-9BEE-4561DB7D843D}"/>
              </a:ext>
            </a:extLst>
          </p:cNvPr>
          <p:cNvSpPr>
            <a:spLocks noGrp="1"/>
          </p:cNvSpPr>
          <p:nvPr>
            <p:ph type="title"/>
          </p:nvPr>
        </p:nvSpPr>
        <p:spPr/>
        <p:txBody>
          <a:bodyPr/>
          <a:lstStyle/>
          <a:p>
            <a:r>
              <a:rPr lang="fr-FR" dirty="0"/>
              <a:t>		</a:t>
            </a:r>
            <a:r>
              <a:rPr lang="fr-FR" sz="3600" b="1" dirty="0">
                <a:latin typeface="+mn-lt"/>
              </a:rPr>
              <a:t>Références bibliographiques</a:t>
            </a:r>
          </a:p>
        </p:txBody>
      </p:sp>
      <p:sp>
        <p:nvSpPr>
          <p:cNvPr id="3" name="Espace réservé du contenu 2">
            <a:extLst>
              <a:ext uri="{FF2B5EF4-FFF2-40B4-BE49-F238E27FC236}">
                <a16:creationId xmlns:a16="http://schemas.microsoft.com/office/drawing/2014/main" id="{B7E1A114-6D22-449F-8E3C-CF83F695AD7E}"/>
              </a:ext>
            </a:extLst>
          </p:cNvPr>
          <p:cNvSpPr>
            <a:spLocks noGrp="1"/>
          </p:cNvSpPr>
          <p:nvPr>
            <p:ph idx="1"/>
          </p:nvPr>
        </p:nvSpPr>
        <p:spPr>
          <a:xfrm>
            <a:off x="838200" y="1690688"/>
            <a:ext cx="10515600" cy="4486275"/>
          </a:xfrm>
        </p:spPr>
        <p:txBody>
          <a:bodyPr>
            <a:normAutofit fontScale="62500" lnSpcReduction="20000"/>
          </a:bodyPr>
          <a:lstStyle/>
          <a:p>
            <a:pPr marL="0" indent="0">
              <a:buNone/>
            </a:pPr>
            <a:endParaRPr lang="fr-FR" dirty="0"/>
          </a:p>
          <a:p>
            <a:r>
              <a:rPr lang="fr-FR" b="1" dirty="0"/>
              <a:t> </a:t>
            </a:r>
            <a:endParaRPr lang="fr-FR" dirty="0"/>
          </a:p>
          <a:p>
            <a:r>
              <a:rPr lang="fr-FR" dirty="0" err="1"/>
              <a:t>Boons</a:t>
            </a:r>
            <a:r>
              <a:rPr lang="fr-FR" dirty="0"/>
              <a:t> </a:t>
            </a:r>
            <a:r>
              <a:rPr lang="fr-FR" dirty="0" err="1"/>
              <a:t>J-P.,Guillet</a:t>
            </a:r>
            <a:r>
              <a:rPr lang="fr-FR" dirty="0"/>
              <a:t> A. , </a:t>
            </a:r>
            <a:r>
              <a:rPr lang="fr-FR" dirty="0" err="1"/>
              <a:t>Leclère</a:t>
            </a:r>
            <a:r>
              <a:rPr lang="fr-FR" dirty="0"/>
              <a:t> C. (1976),La structure des phrases simples en français. </a:t>
            </a:r>
            <a:r>
              <a:rPr lang="en-US" dirty="0"/>
              <a:t>Constructions intransitives. Genève : </a:t>
            </a:r>
            <a:r>
              <a:rPr lang="en-US" dirty="0" err="1"/>
              <a:t>Droz</a:t>
            </a:r>
            <a:r>
              <a:rPr lang="en-US" dirty="0"/>
              <a:t>.</a:t>
            </a:r>
            <a:endParaRPr lang="fr-FR" dirty="0"/>
          </a:p>
          <a:p>
            <a:r>
              <a:rPr lang="en-US" dirty="0"/>
              <a:t>Constant  M. et </a:t>
            </a:r>
            <a:r>
              <a:rPr lang="en-US" dirty="0" err="1"/>
              <a:t>Tolone.E</a:t>
            </a:r>
            <a:r>
              <a:rPr lang="en-US" dirty="0"/>
              <a:t>. (2010) A generic tool to generate a lexicon for NLP from Lexicon-Grammar</a:t>
            </a:r>
            <a:endParaRPr lang="fr-FR" dirty="0"/>
          </a:p>
          <a:p>
            <a:r>
              <a:rPr lang="fr-FR" dirty="0"/>
              <a:t>tables. Lingue d'Europa e </a:t>
            </a:r>
            <a:r>
              <a:rPr lang="fr-FR" dirty="0" err="1"/>
              <a:t>del</a:t>
            </a:r>
            <a:r>
              <a:rPr lang="fr-FR" dirty="0"/>
              <a:t> </a:t>
            </a:r>
            <a:r>
              <a:rPr lang="fr-FR" dirty="0" err="1"/>
              <a:t>Mediterraneo</a:t>
            </a:r>
            <a:r>
              <a:rPr lang="fr-FR" dirty="0"/>
              <a:t>, </a:t>
            </a:r>
            <a:r>
              <a:rPr lang="fr-FR" dirty="0" err="1"/>
              <a:t>Grammatica</a:t>
            </a:r>
            <a:r>
              <a:rPr lang="fr-FR" dirty="0"/>
              <a:t> </a:t>
            </a:r>
            <a:r>
              <a:rPr lang="fr-FR" dirty="0" err="1"/>
              <a:t>comparata,vol</a:t>
            </a:r>
            <a:r>
              <a:rPr lang="fr-FR" dirty="0"/>
              <a:t>. 1, pages 79-93. </a:t>
            </a:r>
            <a:r>
              <a:rPr lang="fr-FR" dirty="0" err="1"/>
              <a:t>Aracne</a:t>
            </a:r>
            <a:r>
              <a:rPr lang="fr-FR" dirty="0"/>
              <a:t>. 2010.</a:t>
            </a:r>
          </a:p>
          <a:p>
            <a:r>
              <a:rPr lang="fr-FR" dirty="0"/>
              <a:t> </a:t>
            </a:r>
          </a:p>
          <a:p>
            <a:r>
              <a:rPr lang="fr-FR" dirty="0"/>
              <a:t>Guillet A.  &amp; </a:t>
            </a:r>
            <a:r>
              <a:rPr lang="fr-FR" dirty="0" err="1"/>
              <a:t>Leclère</a:t>
            </a:r>
            <a:r>
              <a:rPr lang="fr-FR" dirty="0"/>
              <a:t> C.(1992) La structure des phrases simples en français. Constructions locatives. Genève : Droz.</a:t>
            </a:r>
          </a:p>
          <a:p>
            <a:r>
              <a:rPr lang="fr-FR" dirty="0"/>
              <a:t>Dubois J. &amp; Dubois-Charlier F. (1997) Les verbes français. Diffuseur exclusif, Paris : Larousse-Bordas</a:t>
            </a:r>
          </a:p>
          <a:p>
            <a:r>
              <a:rPr lang="fr-FR" dirty="0"/>
              <a:t>Gross M. (1975), Méthodes en syntaxe. </a:t>
            </a:r>
            <a:r>
              <a:rPr lang="en-US" dirty="0"/>
              <a:t>Paris : Hermann.</a:t>
            </a:r>
            <a:endParaRPr lang="fr-FR" dirty="0"/>
          </a:p>
          <a:p>
            <a:r>
              <a:rPr lang="en-US" dirty="0" err="1"/>
              <a:t>Juilland</a:t>
            </a:r>
            <a:r>
              <a:rPr lang="en-US" dirty="0"/>
              <a:t> A. ,  </a:t>
            </a:r>
            <a:r>
              <a:rPr lang="en-US" dirty="0" err="1"/>
              <a:t>Brodin</a:t>
            </a:r>
            <a:r>
              <a:rPr lang="en-US" dirty="0"/>
              <a:t> D.,  </a:t>
            </a:r>
            <a:r>
              <a:rPr lang="en-US" dirty="0" err="1"/>
              <a:t>Davidovitch</a:t>
            </a:r>
            <a:r>
              <a:rPr lang="en-US" dirty="0"/>
              <a:t> C. (1970)  Frequency Dictionary of French Words. </a:t>
            </a:r>
            <a:r>
              <a:rPr lang="fr-FR" dirty="0"/>
              <a:t>The Hague: Mouton.</a:t>
            </a:r>
          </a:p>
          <a:p>
            <a:r>
              <a:rPr lang="fr-FR" dirty="0" err="1"/>
              <a:t>Mel’čuk</a:t>
            </a:r>
            <a:r>
              <a:rPr lang="fr-FR" dirty="0"/>
              <a:t> I. (2003)  « Les collocations: définitions, rôle et utilité ». In F. Grossman et A. </a:t>
            </a:r>
            <a:r>
              <a:rPr lang="fr-FR" dirty="0" err="1"/>
              <a:t>Tutin</a:t>
            </a:r>
            <a:r>
              <a:rPr lang="fr-FR" dirty="0"/>
              <a:t> (</a:t>
            </a:r>
            <a:r>
              <a:rPr lang="fr-FR" dirty="0" err="1"/>
              <a:t>Eds</a:t>
            </a:r>
            <a:r>
              <a:rPr lang="fr-FR" dirty="0"/>
              <a:t>),  Les collocations. Analyse et traitement, Travaux et recherches en linguistique appliquée, Amsterdam :Edition De </a:t>
            </a:r>
            <a:r>
              <a:rPr lang="fr-FR" dirty="0" err="1"/>
              <a:t>Werelt</a:t>
            </a:r>
            <a:r>
              <a:rPr lang="fr-FR" dirty="0"/>
              <a:t> : 23-33.</a:t>
            </a:r>
          </a:p>
          <a:p>
            <a:endParaRPr lang="fr-FR" dirty="0"/>
          </a:p>
        </p:txBody>
      </p:sp>
    </p:spTree>
    <p:extLst>
      <p:ext uri="{BB962C8B-B14F-4D97-AF65-F5344CB8AC3E}">
        <p14:creationId xmlns:p14="http://schemas.microsoft.com/office/powerpoint/2010/main" val="34688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A153D-8E4F-4CC6-A8AF-21EA8D1D66DD}"/>
              </a:ext>
            </a:extLst>
          </p:cNvPr>
          <p:cNvSpPr>
            <a:spLocks noGrp="1"/>
          </p:cNvSpPr>
          <p:nvPr>
            <p:ph type="title"/>
          </p:nvPr>
        </p:nvSpPr>
        <p:spPr/>
        <p:txBody>
          <a:bodyPr/>
          <a:lstStyle/>
          <a:p>
            <a:r>
              <a:rPr lang="fr-FR" dirty="0"/>
              <a:t>Références bibliographiques II</a:t>
            </a:r>
          </a:p>
        </p:txBody>
      </p:sp>
      <p:sp>
        <p:nvSpPr>
          <p:cNvPr id="3" name="Espace réservé du contenu 2">
            <a:extLst>
              <a:ext uri="{FF2B5EF4-FFF2-40B4-BE49-F238E27FC236}">
                <a16:creationId xmlns:a16="http://schemas.microsoft.com/office/drawing/2014/main" id="{2BEA299E-A807-4B2C-BC4C-938642BE2126}"/>
              </a:ext>
            </a:extLst>
          </p:cNvPr>
          <p:cNvSpPr>
            <a:spLocks noGrp="1"/>
          </p:cNvSpPr>
          <p:nvPr>
            <p:ph idx="1"/>
          </p:nvPr>
        </p:nvSpPr>
        <p:spPr>
          <a:xfrm>
            <a:off x="838200" y="1690688"/>
            <a:ext cx="10515600" cy="4486274"/>
          </a:xfrm>
        </p:spPr>
        <p:txBody>
          <a:bodyPr>
            <a:normAutofit fontScale="70000" lnSpcReduction="20000"/>
          </a:bodyPr>
          <a:lstStyle/>
          <a:p>
            <a:r>
              <a:rPr lang="fr-FR" dirty="0" err="1"/>
              <a:t>Mel’cuk</a:t>
            </a:r>
            <a:r>
              <a:rPr lang="fr-FR" dirty="0"/>
              <a:t> I. (2004) « Verbes supports sans peine », </a:t>
            </a:r>
            <a:r>
              <a:rPr lang="fr-FR" dirty="0" err="1"/>
              <a:t>Lingvisticae</a:t>
            </a:r>
            <a:r>
              <a:rPr lang="fr-FR" dirty="0"/>
              <a:t> </a:t>
            </a:r>
            <a:r>
              <a:rPr lang="fr-FR" dirty="0" err="1"/>
              <a:t>Investigationes</a:t>
            </a:r>
            <a:r>
              <a:rPr lang="fr-FR" dirty="0"/>
              <a:t> , Tome XXVII/2004 Fascicule 2, p. 203-219).</a:t>
            </a:r>
          </a:p>
          <a:p>
            <a:r>
              <a:rPr lang="fr-FR" dirty="0" err="1"/>
              <a:t>Sagot</a:t>
            </a:r>
            <a:r>
              <a:rPr lang="fr-FR" dirty="0"/>
              <a:t> B. &amp;  </a:t>
            </a:r>
            <a:r>
              <a:rPr lang="fr-FR" dirty="0" err="1"/>
              <a:t>Danlos</a:t>
            </a:r>
            <a:r>
              <a:rPr lang="fr-FR" dirty="0"/>
              <a:t> L. (2008)  « Méthodologie lexicographique de constitution d'un lexique syntaxique de référence pour le français ». Actes du colloque Lexicographie et informatique : bilan et perspectives. Nancy, France.</a:t>
            </a:r>
          </a:p>
          <a:p>
            <a:r>
              <a:rPr lang="en-US" dirty="0" err="1"/>
              <a:t>Salkoff</a:t>
            </a:r>
            <a:r>
              <a:rPr lang="en-US" dirty="0"/>
              <a:t> M. &amp;  Valli A. (2005) « A dictionary of French verbal complementation”. In Proceedings of 2nd Language and Technology Conference. Human Language and Technologies as a Challenge for Computer Science and Linguistics. In memory of M. Gross and A. </a:t>
            </a:r>
            <a:r>
              <a:rPr lang="en-US" dirty="0" err="1"/>
              <a:t>Zampolli</a:t>
            </a:r>
            <a:r>
              <a:rPr lang="en-US" dirty="0"/>
              <a:t>, Poznan, Poland.</a:t>
            </a:r>
            <a:endParaRPr lang="fr-FR" dirty="0"/>
          </a:p>
          <a:p>
            <a:r>
              <a:rPr lang="en-GB" dirty="0"/>
              <a:t>Valli A. And  Gala-Pavia N. (2005) “Building a computational lexicon of verbal syntactic constructions French”, </a:t>
            </a:r>
            <a:r>
              <a:rPr lang="en-GB" i="1" dirty="0"/>
              <a:t>Conference </a:t>
            </a:r>
            <a:r>
              <a:rPr lang="en-GB" i="1" dirty="0" err="1"/>
              <a:t>Papillon</a:t>
            </a:r>
            <a:r>
              <a:rPr lang="en-GB" dirty="0"/>
              <a:t>, </a:t>
            </a:r>
            <a:r>
              <a:rPr lang="en-GB" dirty="0" err="1"/>
              <a:t>Chaing</a:t>
            </a:r>
            <a:r>
              <a:rPr lang="en-GB" dirty="0"/>
              <a:t> Rai (</a:t>
            </a:r>
            <a:r>
              <a:rPr lang="en-GB" dirty="0" err="1"/>
              <a:t>Thaïlande</a:t>
            </a:r>
            <a:r>
              <a:rPr lang="en-GB" dirty="0"/>
              <a:t>) 13-15 </a:t>
            </a:r>
            <a:r>
              <a:rPr lang="en-GB" dirty="0" err="1"/>
              <a:t>décembre</a:t>
            </a:r>
            <a:r>
              <a:rPr lang="en-GB" dirty="0"/>
              <a:t> 2005</a:t>
            </a:r>
            <a:r>
              <a:rPr lang="en-GB" strike="sngStrike" dirty="0"/>
              <a:t>. </a:t>
            </a:r>
            <a:endParaRPr lang="fr-FR" dirty="0"/>
          </a:p>
          <a:p>
            <a:r>
              <a:rPr lang="fr-FR" dirty="0" err="1"/>
              <a:t>Valli</a:t>
            </a:r>
            <a:r>
              <a:rPr lang="fr-FR" dirty="0"/>
              <a:t> A. (2010) “L’intérêt d’adopter l’interface sémantique de </a:t>
            </a:r>
            <a:r>
              <a:rPr lang="fr-FR" i="1" dirty="0"/>
              <a:t>Les Verbes français</a:t>
            </a:r>
            <a:r>
              <a:rPr lang="fr-FR" dirty="0"/>
              <a:t> pour un nouveau lexique syntaxique de la complémentation verbales en français », </a:t>
            </a:r>
            <a:r>
              <a:rPr lang="fr-FR" i="1" dirty="0"/>
              <a:t>Langages 179-180, p175-193.</a:t>
            </a:r>
            <a:endParaRPr lang="fr-FR" dirty="0"/>
          </a:p>
          <a:p>
            <a:r>
              <a:rPr lang="nl-NL" dirty="0"/>
              <a:t>Van Den </a:t>
            </a:r>
            <a:r>
              <a:rPr lang="nl-NL" dirty="0" err="1"/>
              <a:t>Eynde</a:t>
            </a:r>
            <a:r>
              <a:rPr lang="nl-NL" dirty="0"/>
              <a:t> K. &amp; Mertens P. (2006). </a:t>
            </a:r>
            <a:r>
              <a:rPr lang="fr-FR" dirty="0"/>
              <a:t>Le dictionnaire de valence </a:t>
            </a:r>
            <a:r>
              <a:rPr lang="fr-FR" dirty="0" err="1"/>
              <a:t>Dicovalence</a:t>
            </a:r>
            <a:r>
              <a:rPr lang="fr-FR" dirty="0"/>
              <a:t> : manuel d’utilisation. Leuven : </a:t>
            </a:r>
            <a:r>
              <a:rPr lang="fr-FR" dirty="0" err="1"/>
              <a:t>Manuscript</a:t>
            </a:r>
            <a:r>
              <a:rPr lang="fr-FR" dirty="0"/>
              <a:t>.</a:t>
            </a:r>
          </a:p>
          <a:p>
            <a:br>
              <a:rPr lang="fr-FR" dirty="0"/>
            </a:br>
            <a:r>
              <a:rPr lang="fr-FR" dirty="0"/>
              <a:t> </a:t>
            </a:r>
          </a:p>
          <a:p>
            <a:endParaRPr lang="fr-FR" dirty="0"/>
          </a:p>
        </p:txBody>
      </p:sp>
    </p:spTree>
    <p:extLst>
      <p:ext uri="{BB962C8B-B14F-4D97-AF65-F5344CB8AC3E}">
        <p14:creationId xmlns:p14="http://schemas.microsoft.com/office/powerpoint/2010/main" val="3879651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563789"/>
          </a:xfrm>
        </p:spPr>
        <p:txBody>
          <a:bodyPr>
            <a:normAutofit fontScale="90000"/>
          </a:bodyPr>
          <a:lstStyle/>
          <a:p>
            <a:pPr algn="ctr"/>
            <a:r>
              <a:rPr lang="fr-FR" sz="3600" dirty="0"/>
              <a:t>PLAN</a:t>
            </a:r>
          </a:p>
        </p:txBody>
      </p:sp>
      <p:sp>
        <p:nvSpPr>
          <p:cNvPr id="3" name="Espace réservé du contenu 2"/>
          <p:cNvSpPr>
            <a:spLocks noGrp="1"/>
          </p:cNvSpPr>
          <p:nvPr>
            <p:ph idx="1"/>
          </p:nvPr>
        </p:nvSpPr>
        <p:spPr>
          <a:xfrm>
            <a:off x="838200" y="1291771"/>
            <a:ext cx="10515600" cy="4885192"/>
          </a:xfrm>
        </p:spPr>
        <p:txBody>
          <a:bodyPr>
            <a:normAutofit fontScale="92500" lnSpcReduction="10000"/>
          </a:bodyPr>
          <a:lstStyle/>
          <a:p>
            <a:pPr marL="0" indent="0">
              <a:buNone/>
              <a:defRPr/>
            </a:pPr>
            <a:r>
              <a:rPr lang="fr-FR" altLang="fr-FR" sz="3000" dirty="0"/>
              <a:t>	1. </a:t>
            </a:r>
            <a:r>
              <a:rPr lang="fr-FR" altLang="fr-FR" sz="3000" b="1" dirty="0"/>
              <a:t>Organisation de l’information linguistiqu</a:t>
            </a:r>
            <a:r>
              <a:rPr lang="fr-FR" altLang="fr-FR" sz="3000" dirty="0"/>
              <a:t>e</a:t>
            </a:r>
          </a:p>
          <a:p>
            <a:pPr marL="0" indent="0">
              <a:buNone/>
              <a:defRPr/>
            </a:pPr>
            <a:r>
              <a:rPr lang="fr-FR" altLang="fr-FR" sz="3000" dirty="0"/>
              <a:t>	Exploitation manuelle des tables du lexique-grammaire</a:t>
            </a:r>
          </a:p>
          <a:p>
            <a:pPr marL="457200" lvl="1" indent="0">
              <a:buNone/>
              <a:defRPr/>
            </a:pPr>
            <a:r>
              <a:rPr lang="fr-FR" altLang="fr-FR" sz="3000" dirty="0"/>
              <a:t>	Les  patrons de compléments retenus (la valence)</a:t>
            </a:r>
          </a:p>
          <a:p>
            <a:pPr marL="457200" lvl="1" indent="0">
              <a:buNone/>
              <a:defRPr/>
            </a:pPr>
            <a:r>
              <a:rPr lang="fr-FR" altLang="fr-FR" sz="3000" dirty="0"/>
              <a:t>	Les traits de sous-catégorisation verbale</a:t>
            </a:r>
          </a:p>
          <a:p>
            <a:pPr marL="457200" lvl="1" indent="0">
              <a:buNone/>
              <a:defRPr/>
            </a:pPr>
            <a:r>
              <a:rPr lang="fr-FR" altLang="fr-FR" sz="3000" dirty="0"/>
              <a:t>	Les restrictions et autres propriétés(lexicales et grammaticales)</a:t>
            </a:r>
          </a:p>
          <a:p>
            <a:pPr marL="0" indent="0">
              <a:buNone/>
              <a:defRPr/>
            </a:pPr>
            <a:r>
              <a:rPr lang="fr-FR" altLang="fr-FR" sz="3000" dirty="0"/>
              <a:t>	2. </a:t>
            </a:r>
            <a:r>
              <a:rPr lang="fr-FR" altLang="fr-FR" sz="3000" b="1" dirty="0"/>
              <a:t>Structure des entrées verbales dans la base</a:t>
            </a:r>
          </a:p>
          <a:p>
            <a:pPr marL="457200" lvl="1" indent="0">
              <a:buNone/>
              <a:defRPr/>
            </a:pPr>
            <a:r>
              <a:rPr lang="fr-FR" altLang="fr-FR" sz="3000" dirty="0"/>
              <a:t>	Exemple d’une entrée verbale qui montre comment sont  	encodées les structures (patrons) de compléments admis pour 	chaque verbe et, pour chaque réalisation d’un patron, l’ensemble 	des propriétés générales ou spécifiques de chaque construction 	représentée.</a:t>
            </a:r>
          </a:p>
          <a:p>
            <a:pPr marL="457200" lvl="1" indent="0">
              <a:buNone/>
              <a:defRPr/>
            </a:pPr>
            <a:r>
              <a:rPr lang="fr-FR" altLang="fr-FR" sz="3000" dirty="0"/>
              <a:t>	</a:t>
            </a:r>
            <a:r>
              <a:rPr lang="fr-FR" altLang="fr-FR" sz="3000" b="1" dirty="0"/>
              <a:t>3. Pour en terminer</a:t>
            </a:r>
          </a:p>
          <a:p>
            <a:pPr marL="914400" lvl="1" indent="-457200">
              <a:defRPr/>
            </a:pPr>
            <a:endParaRPr lang="fr-FR" altLang="fr-FR" sz="3000" dirty="0"/>
          </a:p>
          <a:p>
            <a:pPr marL="914400" lvl="1" indent="-457200">
              <a:defRPr/>
            </a:pPr>
            <a:endParaRPr lang="fr-FR" altLang="fr-FR" sz="3000" dirty="0"/>
          </a:p>
          <a:p>
            <a:pPr marL="533400" indent="-533400">
              <a:buFont typeface="Wingdings" panose="05000000000000000000" pitchFamily="2" charset="2"/>
              <a:buAutoNum type="arabicPeriod"/>
              <a:defRPr/>
            </a:pPr>
            <a:endParaRPr lang="fr-FR" altLang="fr-FR" sz="3000" dirty="0"/>
          </a:p>
          <a:p>
            <a:endParaRPr lang="fr-FR" dirty="0"/>
          </a:p>
        </p:txBody>
      </p:sp>
    </p:spTree>
    <p:extLst>
      <p:ext uri="{BB962C8B-B14F-4D97-AF65-F5344CB8AC3E}">
        <p14:creationId xmlns:p14="http://schemas.microsoft.com/office/powerpoint/2010/main" val="20003143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AC81BD-6A43-41D6-936A-7BA232A08445}"/>
              </a:ext>
            </a:extLst>
          </p:cNvPr>
          <p:cNvSpPr>
            <a:spLocks noGrp="1"/>
          </p:cNvSpPr>
          <p:nvPr>
            <p:ph type="title"/>
          </p:nvPr>
        </p:nvSpPr>
        <p:spPr/>
        <p:txBody>
          <a:bodyPr/>
          <a:lstStyle/>
          <a:p>
            <a:r>
              <a:rPr lang="fr-FR" dirty="0"/>
              <a:t> 				3. </a:t>
            </a:r>
            <a:r>
              <a:rPr lang="fr-FR" dirty="0">
                <a:latin typeface="+mn-lt"/>
              </a:rPr>
              <a:t>Pour terminer</a:t>
            </a:r>
          </a:p>
        </p:txBody>
      </p:sp>
      <p:sp>
        <p:nvSpPr>
          <p:cNvPr id="3" name="Espace réservé du contenu 2">
            <a:extLst>
              <a:ext uri="{FF2B5EF4-FFF2-40B4-BE49-F238E27FC236}">
                <a16:creationId xmlns:a16="http://schemas.microsoft.com/office/drawing/2014/main" id="{F6DFA05D-EC0F-43A5-8144-53C20E56479F}"/>
              </a:ext>
            </a:extLst>
          </p:cNvPr>
          <p:cNvSpPr>
            <a:spLocks noGrp="1"/>
          </p:cNvSpPr>
          <p:nvPr>
            <p:ph idx="1"/>
          </p:nvPr>
        </p:nvSpPr>
        <p:spPr/>
        <p:txBody>
          <a:bodyPr/>
          <a:lstStyle/>
          <a:p>
            <a:pPr marL="0" indent="0">
              <a:buNone/>
            </a:pPr>
            <a:endParaRPr lang="fr-FR" dirty="0"/>
          </a:p>
          <a:p>
            <a:endParaRPr lang="fr-FR" dirty="0"/>
          </a:p>
          <a:p>
            <a:endParaRPr lang="fr-FR" dirty="0"/>
          </a:p>
          <a:p>
            <a:pPr lvl="1"/>
            <a:r>
              <a:rPr lang="fr-FR" sz="3200" b="1" dirty="0"/>
              <a:t>Maintenir et enrichir la base de données </a:t>
            </a:r>
            <a:r>
              <a:rPr lang="fr-FR" sz="3200" b="1" dirty="0" err="1"/>
              <a:t>Lexvalf</a:t>
            </a:r>
            <a:r>
              <a:rPr lang="fr-FR" sz="3200" b="1" dirty="0"/>
              <a:t> sous sa forme actuelle, commode pour son auteur et accessible à un public</a:t>
            </a:r>
          </a:p>
          <a:p>
            <a:pPr lvl="1"/>
            <a:endParaRPr lang="fr-FR" sz="3200" b="1" dirty="0"/>
          </a:p>
          <a:p>
            <a:pPr lvl="1"/>
            <a:r>
              <a:rPr lang="fr-FR" sz="3200" b="1" dirty="0"/>
              <a:t>Envisager d’en modifier  la structure  afin que cette base soit directement utilisable  pour le TAL</a:t>
            </a:r>
          </a:p>
        </p:txBody>
      </p:sp>
    </p:spTree>
    <p:extLst>
      <p:ext uri="{BB962C8B-B14F-4D97-AF65-F5344CB8AC3E}">
        <p14:creationId xmlns:p14="http://schemas.microsoft.com/office/powerpoint/2010/main" val="2640751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97540"/>
            <a:ext cx="9991164" cy="1062319"/>
          </a:xfrm>
        </p:spPr>
        <p:txBody>
          <a:bodyPr>
            <a:normAutofit fontScale="90000"/>
          </a:bodyPr>
          <a:lstStyle/>
          <a:p>
            <a:pPr algn="ctr"/>
            <a:br>
              <a:rPr lang="fr-FR" altLang="fr-FR" sz="3600" b="1" dirty="0"/>
            </a:br>
            <a:br>
              <a:rPr lang="fr-FR" altLang="fr-FR" b="1" dirty="0"/>
            </a:br>
            <a:r>
              <a:rPr lang="fr-FR" altLang="fr-FR" b="1" dirty="0"/>
              <a:t>1.1 </a:t>
            </a:r>
            <a:r>
              <a:rPr lang="fr-FR" altLang="fr-FR" sz="3600" b="1" dirty="0">
                <a:latin typeface="+mn-lt"/>
              </a:rPr>
              <a:t>Exploitation manuelle des tables du lexique-grammaire des verbes français  I</a:t>
            </a:r>
            <a:br>
              <a:rPr lang="fr-FR" altLang="fr-FR" sz="3600" b="1" dirty="0">
                <a:latin typeface="+mn-lt"/>
              </a:rPr>
            </a:br>
            <a:br>
              <a:rPr lang="fr-FR" altLang="fr-FR" sz="3100" b="1" dirty="0"/>
            </a:br>
            <a:br>
              <a:rPr lang="fr-FR" altLang="fr-FR" sz="3100" b="1" dirty="0"/>
            </a:br>
            <a:endParaRPr lang="fr-FR" sz="3100" b="1" dirty="0"/>
          </a:p>
        </p:txBody>
      </p:sp>
      <p:sp>
        <p:nvSpPr>
          <p:cNvPr id="3" name="Espace réservé du contenu 2"/>
          <p:cNvSpPr>
            <a:spLocks noGrp="1"/>
          </p:cNvSpPr>
          <p:nvPr>
            <p:ph idx="1"/>
          </p:nvPr>
        </p:nvSpPr>
        <p:spPr>
          <a:xfrm>
            <a:off x="838200" y="1788460"/>
            <a:ext cx="10515600" cy="4935070"/>
          </a:xfrm>
        </p:spPr>
        <p:txBody>
          <a:bodyPr>
            <a:normAutofit fontScale="92500" lnSpcReduction="20000"/>
          </a:bodyPr>
          <a:lstStyle/>
          <a:p>
            <a:endParaRPr lang="fr-FR" dirty="0"/>
          </a:p>
          <a:p>
            <a:pPr marL="0" indent="0" algn="ctr">
              <a:buNone/>
            </a:pPr>
            <a:r>
              <a:rPr lang="fr-FR" altLang="fr-FR" sz="4500" dirty="0"/>
              <a:t>Des exemples des dictionnaires. </a:t>
            </a:r>
            <a:endParaRPr lang="fr-FR" altLang="fr-FR" sz="3300" dirty="0"/>
          </a:p>
          <a:p>
            <a:pPr marL="0" indent="0" algn="ctr">
              <a:buNone/>
            </a:pPr>
            <a:endParaRPr lang="fr-FR" altLang="fr-FR" sz="3300" dirty="0"/>
          </a:p>
          <a:p>
            <a:r>
              <a:rPr lang="fr-FR" dirty="0"/>
              <a:t>Le corpus: </a:t>
            </a:r>
            <a:r>
              <a:rPr lang="fr-FR" i="1" dirty="0" err="1"/>
              <a:t>TLFi</a:t>
            </a:r>
            <a:r>
              <a:rPr lang="fr-FR" i="1" dirty="0"/>
              <a:t>, PR,GR, LVF</a:t>
            </a:r>
          </a:p>
          <a:p>
            <a:endParaRPr lang="fr-FR" i="1" dirty="0"/>
          </a:p>
          <a:p>
            <a:r>
              <a:rPr lang="fr-FR" i="1" dirty="0"/>
              <a:t>Max  reconnaît  Paul (E + comme) son héritier</a:t>
            </a:r>
            <a:r>
              <a:rPr lang="fr-FR" dirty="0"/>
              <a:t> 39  (LG)  </a:t>
            </a:r>
          </a:p>
          <a:p>
            <a:pPr marL="0" indent="0">
              <a:buNone/>
            </a:pPr>
            <a:r>
              <a:rPr lang="fr-FR" dirty="0"/>
              <a:t>  </a:t>
            </a:r>
          </a:p>
          <a:p>
            <a:r>
              <a:rPr lang="fr-FR" i="1" dirty="0"/>
              <a:t>Quand je pense à ce noble peuple d'Athènes (...) où une marchande d'herbes reconnaissait Théophraste pour étranger.</a:t>
            </a:r>
            <a:r>
              <a:rPr lang="fr-FR" dirty="0"/>
              <a:t> (TLF)</a:t>
            </a:r>
          </a:p>
          <a:p>
            <a:r>
              <a:rPr lang="fr-FR" i="1" dirty="0"/>
              <a:t>J'ai reconnu le vieil arbre lorrain comme le poteau où ma chaîne me rive</a:t>
            </a:r>
            <a:r>
              <a:rPr lang="fr-FR" dirty="0"/>
              <a:t>. (TLF)</a:t>
            </a:r>
          </a:p>
          <a:p>
            <a:r>
              <a:rPr lang="fr-FR" i="1" dirty="0"/>
              <a:t>Il s'arrêta devant un confrère, qu'il reconnut pour un ami. </a:t>
            </a:r>
            <a:r>
              <a:rPr lang="fr-FR" dirty="0"/>
              <a:t>(GR).</a:t>
            </a:r>
            <a:endParaRPr lang="fr-FR" i="1" dirty="0"/>
          </a:p>
          <a:p>
            <a:endParaRPr lang="fr-FR" i="1" dirty="0"/>
          </a:p>
        </p:txBody>
      </p:sp>
    </p:spTree>
    <p:extLst>
      <p:ext uri="{BB962C8B-B14F-4D97-AF65-F5344CB8AC3E}">
        <p14:creationId xmlns:p14="http://schemas.microsoft.com/office/powerpoint/2010/main" val="3919959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7686" y="681037"/>
            <a:ext cx="10515600" cy="1325563"/>
          </a:xfrm>
        </p:spPr>
        <p:txBody>
          <a:bodyPr>
            <a:normAutofit fontScale="90000"/>
          </a:bodyPr>
          <a:lstStyle/>
          <a:p>
            <a:br>
              <a:rPr lang="fr-FR" altLang="fr-FR" b="1" dirty="0"/>
            </a:br>
            <a:br>
              <a:rPr lang="fr-FR" altLang="fr-FR" b="1" dirty="0"/>
            </a:br>
            <a:r>
              <a:rPr lang="fr-FR" altLang="fr-FR" sz="4000" b="1" dirty="0">
                <a:latin typeface="+mn-lt"/>
              </a:rPr>
              <a:t>1. 1 Exploitation manuelle des tables du lexique-	grammaire des verbes français II</a:t>
            </a:r>
            <a:br>
              <a:rPr lang="fr-FR" altLang="fr-FR" sz="4000" b="1" dirty="0">
                <a:latin typeface="+mn-lt"/>
              </a:rPr>
            </a:br>
            <a:br>
              <a:rPr lang="fr-FR" altLang="fr-FR" b="1" dirty="0"/>
            </a:br>
            <a:endParaRPr lang="fr-FR" b="1" dirty="0"/>
          </a:p>
        </p:txBody>
      </p:sp>
      <p:sp>
        <p:nvSpPr>
          <p:cNvPr id="3" name="Espace réservé du contenu 2"/>
          <p:cNvSpPr>
            <a:spLocks noGrp="1"/>
          </p:cNvSpPr>
          <p:nvPr>
            <p:ph idx="1"/>
          </p:nvPr>
        </p:nvSpPr>
        <p:spPr/>
        <p:txBody>
          <a:bodyPr>
            <a:normAutofit lnSpcReduction="10000"/>
          </a:bodyPr>
          <a:lstStyle/>
          <a:p>
            <a:pPr marL="0" indent="0">
              <a:buNone/>
            </a:pPr>
            <a:r>
              <a:rPr lang="fr-FR" i="1" dirty="0"/>
              <a:t>		</a:t>
            </a:r>
            <a:r>
              <a:rPr lang="fr-FR" sz="3600" b="1" i="1" dirty="0"/>
              <a:t>Recours au corpus du WEB</a:t>
            </a:r>
          </a:p>
          <a:p>
            <a:pPr marL="0" indent="0">
              <a:buNone/>
            </a:pPr>
            <a:endParaRPr lang="fr-FR" i="1" dirty="0"/>
          </a:p>
          <a:p>
            <a:pPr marL="0" indent="0">
              <a:buNone/>
            </a:pPr>
            <a:r>
              <a:rPr lang="fr-FR" i="1" dirty="0"/>
              <a:t>Max  reconnaît  Paul (E + comme) son héritier</a:t>
            </a:r>
            <a:r>
              <a:rPr lang="fr-FR" dirty="0"/>
              <a:t> 39  (LG)</a:t>
            </a:r>
          </a:p>
          <a:p>
            <a:pPr marL="0" indent="0">
              <a:buNone/>
            </a:pPr>
            <a:endParaRPr lang="fr-FR" dirty="0"/>
          </a:p>
          <a:p>
            <a:pPr marL="0" indent="0">
              <a:buNone/>
            </a:pPr>
            <a:r>
              <a:rPr lang="fr-FR" dirty="0"/>
              <a:t>	[…] vous amène à reconnaître la population comme capable des mêmes attitudes. (W)</a:t>
            </a:r>
          </a:p>
          <a:p>
            <a:endParaRPr lang="fr-FR" dirty="0"/>
          </a:p>
          <a:p>
            <a:pPr marL="0" indent="0">
              <a:buNone/>
            </a:pPr>
            <a:r>
              <a:rPr lang="fr-FR" dirty="0"/>
              <a:t>	[…] un principe tellement évident qu’on peut le reconnaître comme fondé. (W)</a:t>
            </a:r>
          </a:p>
          <a:p>
            <a:endParaRPr lang="fr-FR" dirty="0"/>
          </a:p>
        </p:txBody>
      </p:sp>
    </p:spTree>
    <p:extLst>
      <p:ext uri="{BB962C8B-B14F-4D97-AF65-F5344CB8AC3E}">
        <p14:creationId xmlns:p14="http://schemas.microsoft.com/office/powerpoint/2010/main" val="3670593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ctr"/>
            <a:br>
              <a:rPr lang="fr-FR" dirty="0"/>
            </a:br>
            <a:r>
              <a:rPr lang="fr-FR" dirty="0"/>
              <a:t>1.1. </a:t>
            </a:r>
            <a:r>
              <a:rPr lang="fr-FR" altLang="fr-FR" sz="3600" b="1" dirty="0">
                <a:latin typeface="+mn-lt"/>
              </a:rPr>
              <a:t>Exploitation manuelle des tables du lexique-grammaire des verbes français III</a:t>
            </a:r>
            <a:br>
              <a:rPr lang="fr-FR" altLang="fr-FR" sz="3600" b="1" dirty="0">
                <a:latin typeface="+mn-lt"/>
              </a:rPr>
            </a:br>
            <a:endParaRPr lang="fr-FR" sz="3600" b="1" dirty="0">
              <a:latin typeface="+mn-lt"/>
            </a:endParaRPr>
          </a:p>
        </p:txBody>
      </p:sp>
      <p:sp>
        <p:nvSpPr>
          <p:cNvPr id="3" name="Espace réservé du contenu 2"/>
          <p:cNvSpPr>
            <a:spLocks noGrp="1"/>
          </p:cNvSpPr>
          <p:nvPr>
            <p:ph idx="1"/>
          </p:nvPr>
        </p:nvSpPr>
        <p:spPr/>
        <p:txBody>
          <a:bodyPr>
            <a:normAutofit/>
          </a:bodyPr>
          <a:lstStyle/>
          <a:p>
            <a:pPr marL="0" lvl="0" indent="0" algn="ctr">
              <a:buNone/>
            </a:pPr>
            <a:r>
              <a:rPr lang="fr-FR" b="1" dirty="0"/>
              <a:t>Une collection plus importante de patrons de compléments prépositionnels</a:t>
            </a:r>
          </a:p>
          <a:p>
            <a:pPr marL="0" lvl="0" indent="0" algn="ctr">
              <a:buNone/>
            </a:pPr>
            <a:endParaRPr lang="fr-FR" dirty="0"/>
          </a:p>
          <a:p>
            <a:r>
              <a:rPr lang="fr-FR" i="1" dirty="0"/>
              <a:t>Le Gouvernement compte sur un miracle.</a:t>
            </a:r>
            <a:r>
              <a:rPr lang="fr-FR" dirty="0"/>
              <a:t> (W)</a:t>
            </a:r>
          </a:p>
          <a:p>
            <a:endParaRPr lang="fr-FR" dirty="0"/>
          </a:p>
          <a:p>
            <a:r>
              <a:rPr lang="fr-FR" i="1" dirty="0"/>
              <a:t>Ces observations permettent à </a:t>
            </a:r>
            <a:r>
              <a:rPr lang="fr-FR" i="1" dirty="0" err="1"/>
              <a:t>Zuckermann</a:t>
            </a:r>
            <a:r>
              <a:rPr lang="fr-FR" i="1" dirty="0"/>
              <a:t> de distinguer trois facteurs dans le comportement soi-disant maternel de la guenon et de son petit. </a:t>
            </a:r>
            <a:r>
              <a:rPr lang="fr-FR" dirty="0"/>
              <a:t>(TLF)</a:t>
            </a:r>
          </a:p>
          <a:p>
            <a:endParaRPr lang="fr-FR" dirty="0"/>
          </a:p>
        </p:txBody>
      </p:sp>
    </p:spTree>
    <p:extLst>
      <p:ext uri="{BB962C8B-B14F-4D97-AF65-F5344CB8AC3E}">
        <p14:creationId xmlns:p14="http://schemas.microsoft.com/office/powerpoint/2010/main" val="3372778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altLang="fr-FR" sz="3200" b="1" dirty="0">
                <a:latin typeface="+mn-lt"/>
              </a:rPr>
              <a:t>1</a:t>
            </a:r>
            <a:r>
              <a:rPr lang="fr-FR" altLang="fr-FR" sz="3200" dirty="0">
                <a:latin typeface="+mn-lt"/>
              </a:rPr>
              <a:t>. 1.  </a:t>
            </a:r>
            <a:r>
              <a:rPr lang="fr-FR" altLang="fr-FR" sz="3200" b="1" dirty="0">
                <a:latin typeface="+mn-lt"/>
              </a:rPr>
              <a:t>Exploitation manuelle des tables du lexique-grammaire des verbes français IV</a:t>
            </a:r>
            <a:endParaRPr lang="fr-FR" sz="3200" b="1" dirty="0">
              <a:latin typeface="+mn-lt"/>
            </a:endParaRPr>
          </a:p>
        </p:txBody>
      </p:sp>
      <p:sp>
        <p:nvSpPr>
          <p:cNvPr id="3" name="Espace réservé du contenu 2"/>
          <p:cNvSpPr>
            <a:spLocks noGrp="1"/>
          </p:cNvSpPr>
          <p:nvPr>
            <p:ph idx="1"/>
          </p:nvPr>
        </p:nvSpPr>
        <p:spPr/>
        <p:txBody>
          <a:bodyPr>
            <a:normAutofit fontScale="92500" lnSpcReduction="20000"/>
          </a:bodyPr>
          <a:lstStyle/>
          <a:p>
            <a:pPr marL="0" lvl="0" indent="0" algn="ctr">
              <a:buNone/>
            </a:pPr>
            <a:r>
              <a:rPr lang="fr-FR" b="1" dirty="0"/>
              <a:t>Une collection plus importante de patrons de compléments prépositionnels</a:t>
            </a:r>
          </a:p>
          <a:p>
            <a:pPr marL="0" lvl="0" indent="0" algn="ctr">
              <a:buNone/>
            </a:pPr>
            <a:endParaRPr lang="fr-FR" b="1" dirty="0"/>
          </a:p>
          <a:p>
            <a:r>
              <a:rPr lang="fr-FR" dirty="0"/>
              <a:t>(a) Le Centre danois a pu détacher </a:t>
            </a:r>
            <a:r>
              <a:rPr lang="fr-FR" b="1" dirty="0"/>
              <a:t>auprès</a:t>
            </a:r>
            <a:r>
              <a:rPr lang="fr-FR" dirty="0"/>
              <a:t> </a:t>
            </a:r>
            <a:r>
              <a:rPr lang="fr-FR" b="1" dirty="0"/>
              <a:t>du</a:t>
            </a:r>
            <a:r>
              <a:rPr lang="fr-FR" dirty="0"/>
              <a:t> représentant spécial une de ses analystes de recherche. (W)</a:t>
            </a:r>
          </a:p>
          <a:p>
            <a:r>
              <a:rPr lang="fr-FR" i="1" dirty="0"/>
              <a:t>(b) Son père, petit courtier en actions, se retrouva du jour au lendemain au chômage, obligé de </a:t>
            </a:r>
            <a:r>
              <a:rPr lang="fr-FR" b="1" i="1" dirty="0"/>
              <a:t>passer ses journées auprès de</a:t>
            </a:r>
            <a:r>
              <a:rPr lang="fr-FR" i="1" dirty="0"/>
              <a:t> son épouse, dans une maison où il […]. </a:t>
            </a:r>
            <a:r>
              <a:rPr lang="fr-FR" dirty="0"/>
              <a:t>(W)</a:t>
            </a:r>
          </a:p>
          <a:p>
            <a:pPr marL="0" indent="0">
              <a:buNone/>
            </a:pPr>
            <a:endParaRPr lang="fr-FR" dirty="0"/>
          </a:p>
          <a:p>
            <a:r>
              <a:rPr lang="fr-FR" i="1" dirty="0"/>
              <a:t>© accourir, agir, aller, appeler, s’asseoir, communiquer, détacher, se débarrasser, se déclarer, se défendre, se dépenser, se déplacer, diminuer, dormir, hurler, s’impliquer, s’inquiéter, insister, intervenir, plaider, se pourvoir, protester, réclamer, se recommander, réussir, soupirer.</a:t>
            </a:r>
            <a:endParaRPr lang="fr-FR" dirty="0"/>
          </a:p>
          <a:p>
            <a:pPr lvl="0"/>
            <a:endParaRPr lang="fr-FR" b="1" dirty="0"/>
          </a:p>
          <a:p>
            <a:endParaRPr lang="fr-FR" dirty="0"/>
          </a:p>
          <a:p>
            <a:endParaRPr lang="fr-FR" dirty="0"/>
          </a:p>
        </p:txBody>
      </p:sp>
    </p:spTree>
    <p:extLst>
      <p:ext uri="{BB962C8B-B14F-4D97-AF65-F5344CB8AC3E}">
        <p14:creationId xmlns:p14="http://schemas.microsoft.com/office/powerpoint/2010/main" val="1208234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551330"/>
            <a:ext cx="11161059" cy="1731496"/>
          </a:xfrm>
        </p:spPr>
        <p:txBody>
          <a:bodyPr>
            <a:normAutofit/>
          </a:bodyPr>
          <a:lstStyle/>
          <a:p>
            <a:pPr lvl="0"/>
            <a:r>
              <a:rPr lang="fr-FR" sz="3200" b="1" cap="all" dirty="0">
                <a:latin typeface="+mn-lt"/>
                <a:hlinkClick r:id="rId2" action="ppaction://hlinkfile"/>
              </a:rPr>
              <a:t>1. 2. Inventaire   des patrons de compléments</a:t>
            </a:r>
            <a:r>
              <a:rPr lang="fr-FR" sz="3200" b="1" cap="all" dirty="0">
                <a:latin typeface="+mn-lt"/>
              </a:rPr>
              <a:t> </a:t>
            </a:r>
            <a:r>
              <a:rPr lang="fr-FR" sz="3600" b="1" cap="all" dirty="0">
                <a:latin typeface="+mn-lt"/>
              </a:rPr>
              <a:t>I</a:t>
            </a:r>
            <a:endParaRPr lang="fr-FR" dirty="0"/>
          </a:p>
        </p:txBody>
      </p:sp>
      <p:sp>
        <p:nvSpPr>
          <p:cNvPr id="3" name="Espace réservé du contenu 2"/>
          <p:cNvSpPr>
            <a:spLocks noGrp="1"/>
          </p:cNvSpPr>
          <p:nvPr>
            <p:ph idx="1"/>
          </p:nvPr>
        </p:nvSpPr>
        <p:spPr>
          <a:xfrm>
            <a:off x="829235" y="2282826"/>
            <a:ext cx="10515600" cy="4351338"/>
          </a:xfrm>
        </p:spPr>
        <p:txBody>
          <a:bodyPr/>
          <a:lstStyle/>
          <a:p>
            <a:r>
              <a:rPr lang="fr-FR" sz="3600" dirty="0"/>
              <a:t>Complément SN, PSN, ADJ, ADV simples et composés</a:t>
            </a:r>
          </a:p>
          <a:p>
            <a:endParaRPr lang="fr-FR" sz="3600" dirty="0"/>
          </a:p>
          <a:p>
            <a:r>
              <a:rPr lang="fr-FR" i="1" dirty="0"/>
              <a:t>Il demeure candidat.</a:t>
            </a:r>
            <a:r>
              <a:rPr lang="fr-FR" dirty="0"/>
              <a:t> (W) </a:t>
            </a:r>
            <a:r>
              <a:rPr lang="fr-FR" dirty="0">
                <a:solidFill>
                  <a:srgbClr val="FF0000"/>
                </a:solidFill>
              </a:rPr>
              <a:t>[N] </a:t>
            </a:r>
            <a:endParaRPr lang="fr-FR" i="1" dirty="0">
              <a:solidFill>
                <a:srgbClr val="FF0000"/>
              </a:solidFill>
            </a:endParaRPr>
          </a:p>
        </p:txBody>
      </p:sp>
    </p:spTree>
    <p:extLst>
      <p:ext uri="{BB962C8B-B14F-4D97-AF65-F5344CB8AC3E}">
        <p14:creationId xmlns:p14="http://schemas.microsoft.com/office/powerpoint/2010/main" val="1214192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cap="all" dirty="0">
                <a:latin typeface="+mn-lt"/>
                <a:hlinkClick r:id="rId2" action="ppaction://hlinkfile"/>
              </a:rPr>
              <a:t>1</a:t>
            </a:r>
            <a:r>
              <a:rPr lang="fr-FR" sz="3200" b="1" cap="all" dirty="0">
                <a:latin typeface="+mn-lt"/>
                <a:hlinkClick r:id="rId2" action="ppaction://hlinkfile"/>
              </a:rPr>
              <a:t>. 2. Inventaire  des patrons de compléments</a:t>
            </a:r>
            <a:r>
              <a:rPr lang="fr-FR" sz="3200" b="1" cap="all" dirty="0">
                <a:latin typeface="+mn-lt"/>
              </a:rPr>
              <a:t>  II</a:t>
            </a:r>
            <a:endParaRPr lang="fr-FR" sz="3200" dirty="0">
              <a:latin typeface="+mn-lt"/>
            </a:endParaRPr>
          </a:p>
        </p:txBody>
      </p:sp>
      <p:sp>
        <p:nvSpPr>
          <p:cNvPr id="3" name="Espace réservé du contenu 2"/>
          <p:cNvSpPr>
            <a:spLocks noGrp="1"/>
          </p:cNvSpPr>
          <p:nvPr>
            <p:ph idx="1"/>
          </p:nvPr>
        </p:nvSpPr>
        <p:spPr/>
        <p:txBody>
          <a:bodyPr/>
          <a:lstStyle/>
          <a:p>
            <a:pPr marL="0" lvl="0" indent="0" algn="ctr">
              <a:buNone/>
            </a:pPr>
            <a:r>
              <a:rPr lang="fr-FR" sz="3600" b="1" dirty="0"/>
              <a:t>Compléments verbaux</a:t>
            </a:r>
          </a:p>
          <a:p>
            <a:endParaRPr lang="fr-FR" i="1" dirty="0"/>
          </a:p>
          <a:p>
            <a:endParaRPr lang="fr-FR" i="1" dirty="0"/>
          </a:p>
          <a:p>
            <a:r>
              <a:rPr lang="fr-FR" i="1" dirty="0"/>
              <a:t>On  lui  décrit cette affaire comme répondant à nos besoins. </a:t>
            </a:r>
            <a:r>
              <a:rPr lang="fr-FR" dirty="0"/>
              <a:t>(W)</a:t>
            </a:r>
            <a:endParaRPr lang="fr-FR" dirty="0">
              <a:solidFill>
                <a:srgbClr val="FF0000"/>
              </a:solidFill>
            </a:endParaRPr>
          </a:p>
          <a:p>
            <a:pPr marL="0" indent="0">
              <a:buNone/>
            </a:pPr>
            <a:r>
              <a:rPr lang="fr-FR" dirty="0">
                <a:solidFill>
                  <a:srgbClr val="FF0000"/>
                </a:solidFill>
              </a:rPr>
              <a:t>   [</a:t>
            </a:r>
            <a:r>
              <a:rPr lang="fr-FR" dirty="0" err="1">
                <a:solidFill>
                  <a:srgbClr val="FF0000"/>
                </a:solidFill>
              </a:rPr>
              <a:t>P:à</a:t>
            </a:r>
            <a:r>
              <a:rPr lang="fr-FR" dirty="0">
                <a:solidFill>
                  <a:srgbClr val="FF0000"/>
                </a:solidFill>
              </a:rPr>
              <a:t> SN] [</a:t>
            </a:r>
            <a:r>
              <a:rPr lang="fr-FR" dirty="0" err="1">
                <a:solidFill>
                  <a:srgbClr val="FF0000"/>
                </a:solidFill>
              </a:rPr>
              <a:t>SN:sujet</a:t>
            </a:r>
            <a:r>
              <a:rPr lang="fr-FR" dirty="0">
                <a:solidFill>
                  <a:srgbClr val="FF0000"/>
                </a:solidFill>
              </a:rPr>
              <a:t> </a:t>
            </a:r>
            <a:r>
              <a:rPr lang="fr-FR" dirty="0" err="1">
                <a:solidFill>
                  <a:srgbClr val="FF0000"/>
                </a:solidFill>
              </a:rPr>
              <a:t>Vant</a:t>
            </a:r>
            <a:r>
              <a:rPr lang="fr-FR" dirty="0">
                <a:solidFill>
                  <a:srgbClr val="FF0000"/>
                </a:solidFill>
              </a:rPr>
              <a:t>] </a:t>
            </a:r>
            <a:r>
              <a:rPr lang="fr-FR" dirty="0">
                <a:solidFill>
                  <a:srgbClr val="0070C0"/>
                </a:solidFill>
              </a:rPr>
              <a:t>68</a:t>
            </a:r>
            <a:endParaRPr lang="fr-FR" i="1" dirty="0">
              <a:solidFill>
                <a:srgbClr val="FF0000"/>
              </a:solidFill>
            </a:endParaRPr>
          </a:p>
          <a:p>
            <a:pPr marL="0" indent="0">
              <a:buNone/>
            </a:pPr>
            <a:endParaRPr lang="fr-FR" dirty="0">
              <a:solidFill>
                <a:srgbClr val="FF0000"/>
              </a:solidFill>
            </a:endParaRPr>
          </a:p>
          <a:p>
            <a:pPr marL="0" indent="0">
              <a:buNone/>
            </a:pPr>
            <a:endParaRPr lang="fr-FR" dirty="0"/>
          </a:p>
        </p:txBody>
      </p:sp>
    </p:spTree>
    <p:extLst>
      <p:ext uri="{BB962C8B-B14F-4D97-AF65-F5344CB8AC3E}">
        <p14:creationId xmlns:p14="http://schemas.microsoft.com/office/powerpoint/2010/main" val="47068519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1619</TotalTime>
  <Words>844</Words>
  <Application>Microsoft Office PowerPoint</Application>
  <PresentationFormat>Grand écran</PresentationFormat>
  <Paragraphs>230</Paragraphs>
  <Slides>30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30</vt:i4>
      </vt:variant>
    </vt:vector>
  </HeadingPairs>
  <TitlesOfParts>
    <vt:vector size="37" baseType="lpstr">
      <vt:lpstr>Arial</vt:lpstr>
      <vt:lpstr>Calibri</vt:lpstr>
      <vt:lpstr>Calibri Light</vt:lpstr>
      <vt:lpstr>Garamond</vt:lpstr>
      <vt:lpstr>Times New Roman</vt:lpstr>
      <vt:lpstr>Wingdings</vt:lpstr>
      <vt:lpstr>Thème Office</vt:lpstr>
      <vt:lpstr>Le traitement des phénomènes de collocation et des constructions à Vsup  dans  un Lexique de la valence  verbale  en français</vt:lpstr>
      <vt:lpstr>Le projet d’un lexique de la valence  verbale en français </vt:lpstr>
      <vt:lpstr>PLAN</vt:lpstr>
      <vt:lpstr>  1.1 Exploitation manuelle des tables du lexique-grammaire des verbes français  I   </vt:lpstr>
      <vt:lpstr>  1. 1 Exploitation manuelle des tables du lexique- grammaire des verbes français II  </vt:lpstr>
      <vt:lpstr> 1.1. Exploitation manuelle des tables du lexique-grammaire des verbes français III </vt:lpstr>
      <vt:lpstr>1. 1.  Exploitation manuelle des tables du lexique-grammaire des verbes français IV</vt:lpstr>
      <vt:lpstr>1. 2. Inventaire   des patrons de compléments I</vt:lpstr>
      <vt:lpstr>1. 2. Inventaire  des patrons de compléments  II</vt:lpstr>
      <vt:lpstr>1. 2. Classification des patrons de compléments  III</vt:lpstr>
      <vt:lpstr>1. 2.   Inventaire des patrons de compléments IV</vt:lpstr>
      <vt:lpstr>1. 3. Sous-catégorisations verbales  Verbes admettant un sujet Que Ph/ Vinf II </vt:lpstr>
      <vt:lpstr>Sous-catégorisations verbales  Verbes admettant un sujet Que Ph/ Vinf III </vt:lpstr>
      <vt:lpstr>1. 3. Sous-catégorisations verbales  Verbes admettant un sujet Que Ph/ Vinf IV </vt:lpstr>
      <vt:lpstr>1. 4.  Propriétés particulières  des réalisations de patrons de compléments I </vt:lpstr>
      <vt:lpstr> 1.4.1 Restriction sur l’emploi du verbe</vt:lpstr>
      <vt:lpstr>  1.4.2. selections lexicales </vt:lpstr>
      <vt:lpstr>  1.4.2. SELECTIONS LEXICALES</vt:lpstr>
      <vt:lpstr>  1.4.2. Choix d’une interface sémantique</vt:lpstr>
      <vt:lpstr>   1. 4. 2.  Notation des réalisations de     compléments avec collocation </vt:lpstr>
      <vt:lpstr>1.4.2 Notation des réalisations de compléments avec collocation</vt:lpstr>
      <vt:lpstr>1. 4. 3 Propriétés particulières  des réalisations de patrons de compléments </vt:lpstr>
      <vt:lpstr>1. 4. 4. Propriétés particulières  des réalisations de patrons de compléments </vt:lpstr>
      <vt:lpstr> 2. 1. Organisation de l’information linguistique  d’une   entrée verbale dans Lexvalf</vt:lpstr>
      <vt:lpstr> 2. 2.  Description d’une entrée verbale dans     Lexvalf: verbe Accorder  </vt:lpstr>
      <vt:lpstr>  2.1. Description d’une entrée verbale dans      Lexvalf: verbe  Porter </vt:lpstr>
      <vt:lpstr>2. 3. Consultation de la base </vt:lpstr>
      <vt:lpstr>  Références bibliographiques</vt:lpstr>
      <vt:lpstr>Références bibliographiques II</vt:lpstr>
      <vt:lpstr>     3. Pour terminer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Construire un Lexique de la complémentation verbale verbale en français pour servir au traitement automatique des langues</dc:title>
  <dc:creator>André VALLI</dc:creator>
  <cp:lastModifiedBy>André VALLI</cp:lastModifiedBy>
  <cp:revision>97</cp:revision>
  <dcterms:created xsi:type="dcterms:W3CDTF">2015-10-29T14:01:59Z</dcterms:created>
  <dcterms:modified xsi:type="dcterms:W3CDTF">2018-01-19T16:13:20Z</dcterms:modified>
</cp:coreProperties>
</file>