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85" r:id="rId5"/>
    <p:sldId id="269" r:id="rId6"/>
    <p:sldId id="267" r:id="rId7"/>
    <p:sldId id="268" r:id="rId8"/>
    <p:sldId id="270" r:id="rId9"/>
    <p:sldId id="273" r:id="rId10"/>
    <p:sldId id="286" r:id="rId11"/>
    <p:sldId id="278" r:id="rId12"/>
    <p:sldId id="281" r:id="rId13"/>
    <p:sldId id="282" r:id="rId14"/>
    <p:sldId id="283" r:id="rId15"/>
    <p:sldId id="279" r:id="rId16"/>
    <p:sldId id="284" r:id="rId17"/>
    <p:sldId id="280" r:id="rId18"/>
    <p:sldId id="262" r:id="rId19"/>
    <p:sldId id="264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asquer" initials="CP" lastIdx="2" clrIdx="0">
    <p:extLst>
      <p:ext uri="{19B8F6BF-5375-455C-9EA6-DF929625EA0E}">
        <p15:presenceInfo xmlns:p15="http://schemas.microsoft.com/office/powerpoint/2012/main" userId="Caroline Pasqu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97FF"/>
    <a:srgbClr val="6CA800"/>
    <a:srgbClr val="FF9E1D"/>
    <a:srgbClr val="609600"/>
    <a:srgbClr val="EE7D00"/>
    <a:srgbClr val="6C2900"/>
    <a:srgbClr val="D09622"/>
    <a:srgbClr val="253600"/>
    <a:srgbClr val="D68B1C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9253" autoAdjust="0"/>
  </p:normalViewPr>
  <p:slideViewPr>
    <p:cSldViewPr>
      <p:cViewPr varScale="1">
        <p:scale>
          <a:sx n="55" d="100"/>
          <a:sy n="55" d="100"/>
        </p:scale>
        <p:origin x="14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94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asquer\Desktop\multiTimeli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asquer\Desktop\Presentations\multiTimeli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asquer\Desktop\Presentations\multiTimeli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"objets"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Feuil1!$A$2:$A$170</c:f>
              <c:strCache>
                <c:ptCount val="167"/>
                <c:pt idx="0">
                  <c:v>2004-01</c:v>
                </c:pt>
                <c:pt idx="1">
                  <c:v>2004-02</c:v>
                </c:pt>
                <c:pt idx="2">
                  <c:v>2004-03</c:v>
                </c:pt>
                <c:pt idx="3">
                  <c:v>2004-04</c:v>
                </c:pt>
                <c:pt idx="4">
                  <c:v>2004-05</c:v>
                </c:pt>
                <c:pt idx="5">
                  <c:v>2004-06</c:v>
                </c:pt>
                <c:pt idx="6">
                  <c:v>2004-07</c:v>
                </c:pt>
                <c:pt idx="7">
                  <c:v>2004-08</c:v>
                </c:pt>
                <c:pt idx="8">
                  <c:v>2004-09</c:v>
                </c:pt>
                <c:pt idx="9">
                  <c:v>2004-10</c:v>
                </c:pt>
                <c:pt idx="10">
                  <c:v>2004-11</c:v>
                </c:pt>
                <c:pt idx="11">
                  <c:v>2004-12</c:v>
                </c:pt>
                <c:pt idx="12">
                  <c:v>2005-01</c:v>
                </c:pt>
                <c:pt idx="13">
                  <c:v>2005-02</c:v>
                </c:pt>
                <c:pt idx="14">
                  <c:v>2005-03</c:v>
                </c:pt>
                <c:pt idx="15">
                  <c:v>2005-04</c:v>
                </c:pt>
                <c:pt idx="16">
                  <c:v>2005-05</c:v>
                </c:pt>
                <c:pt idx="17">
                  <c:v>2005-06</c:v>
                </c:pt>
                <c:pt idx="18">
                  <c:v>2005-07</c:v>
                </c:pt>
                <c:pt idx="19">
                  <c:v>2005-08</c:v>
                </c:pt>
                <c:pt idx="20">
                  <c:v>2005-09</c:v>
                </c:pt>
                <c:pt idx="21">
                  <c:v>2005-10</c:v>
                </c:pt>
                <c:pt idx="22">
                  <c:v>2005-11</c:v>
                </c:pt>
                <c:pt idx="23">
                  <c:v>2005-12</c:v>
                </c:pt>
                <c:pt idx="24">
                  <c:v>2006-01</c:v>
                </c:pt>
                <c:pt idx="25">
                  <c:v>2006-02</c:v>
                </c:pt>
                <c:pt idx="26">
                  <c:v>2006-03</c:v>
                </c:pt>
                <c:pt idx="27">
                  <c:v>2006-04</c:v>
                </c:pt>
                <c:pt idx="28">
                  <c:v>2006-05</c:v>
                </c:pt>
                <c:pt idx="29">
                  <c:v>2006-06</c:v>
                </c:pt>
                <c:pt idx="30">
                  <c:v>2006-07</c:v>
                </c:pt>
                <c:pt idx="31">
                  <c:v>2006-08</c:v>
                </c:pt>
                <c:pt idx="32">
                  <c:v>2006-09</c:v>
                </c:pt>
                <c:pt idx="33">
                  <c:v>2006-10</c:v>
                </c:pt>
                <c:pt idx="34">
                  <c:v>2006-11</c:v>
                </c:pt>
                <c:pt idx="35">
                  <c:v>2006-12</c:v>
                </c:pt>
                <c:pt idx="36">
                  <c:v>2007-01</c:v>
                </c:pt>
                <c:pt idx="37">
                  <c:v>2007-02</c:v>
                </c:pt>
                <c:pt idx="38">
                  <c:v>2007-03</c:v>
                </c:pt>
                <c:pt idx="39">
                  <c:v>2007-04</c:v>
                </c:pt>
                <c:pt idx="40">
                  <c:v>2007-05</c:v>
                </c:pt>
                <c:pt idx="41">
                  <c:v>2007-06</c:v>
                </c:pt>
                <c:pt idx="42">
                  <c:v>2007-07</c:v>
                </c:pt>
                <c:pt idx="43">
                  <c:v>2007-08</c:v>
                </c:pt>
                <c:pt idx="44">
                  <c:v>2007-09</c:v>
                </c:pt>
                <c:pt idx="45">
                  <c:v>2007-10</c:v>
                </c:pt>
                <c:pt idx="46">
                  <c:v>2007-11</c:v>
                </c:pt>
                <c:pt idx="47">
                  <c:v>2007-12</c:v>
                </c:pt>
                <c:pt idx="48">
                  <c:v>2008-01</c:v>
                </c:pt>
                <c:pt idx="49">
                  <c:v>2008-02</c:v>
                </c:pt>
                <c:pt idx="50">
                  <c:v>2008-03</c:v>
                </c:pt>
                <c:pt idx="51">
                  <c:v>2008-04</c:v>
                </c:pt>
                <c:pt idx="52">
                  <c:v>2008-05</c:v>
                </c:pt>
                <c:pt idx="53">
                  <c:v>2008-06</c:v>
                </c:pt>
                <c:pt idx="54">
                  <c:v>2008-07</c:v>
                </c:pt>
                <c:pt idx="55">
                  <c:v>2008-08</c:v>
                </c:pt>
                <c:pt idx="56">
                  <c:v>2008-09</c:v>
                </c:pt>
                <c:pt idx="57">
                  <c:v>2008-10</c:v>
                </c:pt>
                <c:pt idx="58">
                  <c:v>2008-11</c:v>
                </c:pt>
                <c:pt idx="59">
                  <c:v>2008-12</c:v>
                </c:pt>
                <c:pt idx="60">
                  <c:v>2009-01</c:v>
                </c:pt>
                <c:pt idx="61">
                  <c:v>2009-02</c:v>
                </c:pt>
                <c:pt idx="62">
                  <c:v>2009-03</c:v>
                </c:pt>
                <c:pt idx="63">
                  <c:v>2009-04</c:v>
                </c:pt>
                <c:pt idx="64">
                  <c:v>2009-05</c:v>
                </c:pt>
                <c:pt idx="65">
                  <c:v>2009-06</c:v>
                </c:pt>
                <c:pt idx="66">
                  <c:v>2009-07</c:v>
                </c:pt>
                <c:pt idx="67">
                  <c:v>2009-08</c:v>
                </c:pt>
                <c:pt idx="68">
                  <c:v>2009-09</c:v>
                </c:pt>
                <c:pt idx="69">
                  <c:v>2009-10</c:v>
                </c:pt>
                <c:pt idx="70">
                  <c:v>2009-11</c:v>
                </c:pt>
                <c:pt idx="71">
                  <c:v>2009-12</c:v>
                </c:pt>
                <c:pt idx="72">
                  <c:v>2010-01</c:v>
                </c:pt>
                <c:pt idx="73">
                  <c:v>2010-02</c:v>
                </c:pt>
                <c:pt idx="74">
                  <c:v>2010-03</c:v>
                </c:pt>
                <c:pt idx="75">
                  <c:v>2010-04</c:v>
                </c:pt>
                <c:pt idx="76">
                  <c:v>2010-05</c:v>
                </c:pt>
                <c:pt idx="77">
                  <c:v>2010-06</c:v>
                </c:pt>
                <c:pt idx="78">
                  <c:v>2010-07</c:v>
                </c:pt>
                <c:pt idx="79">
                  <c:v>2010-08</c:v>
                </c:pt>
                <c:pt idx="80">
                  <c:v>2010-09</c:v>
                </c:pt>
                <c:pt idx="81">
                  <c:v>2010-10</c:v>
                </c:pt>
                <c:pt idx="82">
                  <c:v>2010-11</c:v>
                </c:pt>
                <c:pt idx="83">
                  <c:v>2010-12</c:v>
                </c:pt>
                <c:pt idx="84">
                  <c:v>2011-01</c:v>
                </c:pt>
                <c:pt idx="85">
                  <c:v>2011-02</c:v>
                </c:pt>
                <c:pt idx="86">
                  <c:v>2011-03</c:v>
                </c:pt>
                <c:pt idx="87">
                  <c:v>2011-04</c:v>
                </c:pt>
                <c:pt idx="88">
                  <c:v>2011-05</c:v>
                </c:pt>
                <c:pt idx="89">
                  <c:v>2011-06</c:v>
                </c:pt>
                <c:pt idx="90">
                  <c:v>2011-07</c:v>
                </c:pt>
                <c:pt idx="91">
                  <c:v>2011-08</c:v>
                </c:pt>
                <c:pt idx="92">
                  <c:v>2011-09</c:v>
                </c:pt>
                <c:pt idx="93">
                  <c:v>2011-10</c:v>
                </c:pt>
                <c:pt idx="94">
                  <c:v>2011-11</c:v>
                </c:pt>
                <c:pt idx="95">
                  <c:v>2011-12</c:v>
                </c:pt>
                <c:pt idx="96">
                  <c:v>2012-01</c:v>
                </c:pt>
                <c:pt idx="97">
                  <c:v>2012-02</c:v>
                </c:pt>
                <c:pt idx="98">
                  <c:v>2012-03</c:v>
                </c:pt>
                <c:pt idx="99">
                  <c:v>2012-04</c:v>
                </c:pt>
                <c:pt idx="100">
                  <c:v>2012-05</c:v>
                </c:pt>
                <c:pt idx="101">
                  <c:v>2012-06</c:v>
                </c:pt>
                <c:pt idx="102">
                  <c:v>2012-07</c:v>
                </c:pt>
                <c:pt idx="103">
                  <c:v>2012-08</c:v>
                </c:pt>
                <c:pt idx="104">
                  <c:v>2012-09</c:v>
                </c:pt>
                <c:pt idx="105">
                  <c:v>2012-10</c:v>
                </c:pt>
                <c:pt idx="106">
                  <c:v>2012-11</c:v>
                </c:pt>
                <c:pt idx="107">
                  <c:v>2012-12</c:v>
                </c:pt>
                <c:pt idx="108">
                  <c:v>2013-01</c:v>
                </c:pt>
                <c:pt idx="109">
                  <c:v>2013-02</c:v>
                </c:pt>
                <c:pt idx="110">
                  <c:v>2013-03</c:v>
                </c:pt>
                <c:pt idx="111">
                  <c:v>2013-04</c:v>
                </c:pt>
                <c:pt idx="112">
                  <c:v>2013-05</c:v>
                </c:pt>
                <c:pt idx="113">
                  <c:v>2013-06</c:v>
                </c:pt>
                <c:pt idx="114">
                  <c:v>2013-07</c:v>
                </c:pt>
                <c:pt idx="115">
                  <c:v>2013-08</c:v>
                </c:pt>
                <c:pt idx="116">
                  <c:v>2013-09</c:v>
                </c:pt>
                <c:pt idx="117">
                  <c:v>2013-10</c:v>
                </c:pt>
                <c:pt idx="118">
                  <c:v>2013-11</c:v>
                </c:pt>
                <c:pt idx="119">
                  <c:v>2013-12</c:v>
                </c:pt>
                <c:pt idx="120">
                  <c:v>2014-01</c:v>
                </c:pt>
                <c:pt idx="121">
                  <c:v>2014-02</c:v>
                </c:pt>
                <c:pt idx="122">
                  <c:v>2014-03</c:v>
                </c:pt>
                <c:pt idx="123">
                  <c:v>2014-04</c:v>
                </c:pt>
                <c:pt idx="124">
                  <c:v>2014-05</c:v>
                </c:pt>
                <c:pt idx="125">
                  <c:v>2014-06</c:v>
                </c:pt>
                <c:pt idx="126">
                  <c:v>2014-07</c:v>
                </c:pt>
                <c:pt idx="127">
                  <c:v>2014-08</c:v>
                </c:pt>
                <c:pt idx="128">
                  <c:v>2014-09</c:v>
                </c:pt>
                <c:pt idx="129">
                  <c:v>2014-10</c:v>
                </c:pt>
                <c:pt idx="130">
                  <c:v>2014-11</c:v>
                </c:pt>
                <c:pt idx="131">
                  <c:v>2014-12</c:v>
                </c:pt>
                <c:pt idx="132">
                  <c:v>2015-01</c:v>
                </c:pt>
                <c:pt idx="133">
                  <c:v>2015-02</c:v>
                </c:pt>
                <c:pt idx="134">
                  <c:v>2015-03</c:v>
                </c:pt>
                <c:pt idx="135">
                  <c:v>2015-04</c:v>
                </c:pt>
                <c:pt idx="136">
                  <c:v>2015-05</c:v>
                </c:pt>
                <c:pt idx="137">
                  <c:v>2015-06</c:v>
                </c:pt>
                <c:pt idx="138">
                  <c:v>2015-07</c:v>
                </c:pt>
                <c:pt idx="139">
                  <c:v>2015-08</c:v>
                </c:pt>
                <c:pt idx="140">
                  <c:v>2015-09</c:v>
                </c:pt>
                <c:pt idx="141">
                  <c:v>2015-10</c:v>
                </c:pt>
                <c:pt idx="142">
                  <c:v>2015-11</c:v>
                </c:pt>
                <c:pt idx="143">
                  <c:v>2015-12</c:v>
                </c:pt>
                <c:pt idx="144">
                  <c:v>2016-01</c:v>
                </c:pt>
                <c:pt idx="145">
                  <c:v>2016-02</c:v>
                </c:pt>
                <c:pt idx="146">
                  <c:v>2016-03</c:v>
                </c:pt>
                <c:pt idx="147">
                  <c:v>2016-04</c:v>
                </c:pt>
                <c:pt idx="148">
                  <c:v>2016-05</c:v>
                </c:pt>
                <c:pt idx="149">
                  <c:v>2016-06</c:v>
                </c:pt>
                <c:pt idx="150">
                  <c:v>2016-07</c:v>
                </c:pt>
                <c:pt idx="151">
                  <c:v>2016-08</c:v>
                </c:pt>
                <c:pt idx="152">
                  <c:v>2016-09</c:v>
                </c:pt>
                <c:pt idx="153">
                  <c:v>2016-10</c:v>
                </c:pt>
                <c:pt idx="154">
                  <c:v>2016-11</c:v>
                </c:pt>
                <c:pt idx="155">
                  <c:v>2016-12</c:v>
                </c:pt>
                <c:pt idx="156">
                  <c:v>2017-01</c:v>
                </c:pt>
                <c:pt idx="157">
                  <c:v>2017-02</c:v>
                </c:pt>
                <c:pt idx="158">
                  <c:v>2017-03</c:v>
                </c:pt>
                <c:pt idx="159">
                  <c:v>2017-04</c:v>
                </c:pt>
                <c:pt idx="160">
                  <c:v>2017-05</c:v>
                </c:pt>
                <c:pt idx="161">
                  <c:v>2017-06</c:v>
                </c:pt>
                <c:pt idx="162">
                  <c:v>2017-07</c:v>
                </c:pt>
                <c:pt idx="163">
                  <c:v>2017-08</c:v>
                </c:pt>
                <c:pt idx="164">
                  <c:v>2017-09</c:v>
                </c:pt>
                <c:pt idx="165">
                  <c:v>2017-10</c:v>
                </c:pt>
                <c:pt idx="166">
                  <c:v>2017-11</c:v>
                </c:pt>
              </c:strCache>
            </c:strRef>
          </c:cat>
          <c:val>
            <c:numRef>
              <c:f>Feuil1!$C$2:$C$170</c:f>
              <c:numCache>
                <c:formatCode>General</c:formatCode>
                <c:ptCount val="169"/>
                <c:pt idx="0">
                  <c:v>89</c:v>
                </c:pt>
                <c:pt idx="1">
                  <c:v>88</c:v>
                </c:pt>
                <c:pt idx="2">
                  <c:v>79</c:v>
                </c:pt>
                <c:pt idx="3">
                  <c:v>74</c:v>
                </c:pt>
                <c:pt idx="4">
                  <c:v>75</c:v>
                </c:pt>
                <c:pt idx="5">
                  <c:v>82</c:v>
                </c:pt>
                <c:pt idx="6">
                  <c:v>72</c:v>
                </c:pt>
                <c:pt idx="7">
                  <c:v>72</c:v>
                </c:pt>
                <c:pt idx="8">
                  <c:v>77</c:v>
                </c:pt>
                <c:pt idx="9">
                  <c:v>85</c:v>
                </c:pt>
                <c:pt idx="10">
                  <c:v>92</c:v>
                </c:pt>
                <c:pt idx="11">
                  <c:v>86</c:v>
                </c:pt>
                <c:pt idx="12">
                  <c:v>92</c:v>
                </c:pt>
                <c:pt idx="13">
                  <c:v>77</c:v>
                </c:pt>
                <c:pt idx="14">
                  <c:v>76</c:v>
                </c:pt>
                <c:pt idx="15">
                  <c:v>75</c:v>
                </c:pt>
                <c:pt idx="16">
                  <c:v>77</c:v>
                </c:pt>
                <c:pt idx="17">
                  <c:v>71</c:v>
                </c:pt>
                <c:pt idx="18">
                  <c:v>67</c:v>
                </c:pt>
                <c:pt idx="19">
                  <c:v>69</c:v>
                </c:pt>
                <c:pt idx="20">
                  <c:v>77</c:v>
                </c:pt>
                <c:pt idx="21">
                  <c:v>76</c:v>
                </c:pt>
                <c:pt idx="22">
                  <c:v>80</c:v>
                </c:pt>
                <c:pt idx="23">
                  <c:v>86</c:v>
                </c:pt>
                <c:pt idx="24">
                  <c:v>84</c:v>
                </c:pt>
                <c:pt idx="25">
                  <c:v>80</c:v>
                </c:pt>
                <c:pt idx="26">
                  <c:v>76</c:v>
                </c:pt>
                <c:pt idx="27">
                  <c:v>75</c:v>
                </c:pt>
                <c:pt idx="28">
                  <c:v>77</c:v>
                </c:pt>
                <c:pt idx="29">
                  <c:v>68</c:v>
                </c:pt>
                <c:pt idx="30">
                  <c:v>63</c:v>
                </c:pt>
                <c:pt idx="31">
                  <c:v>76</c:v>
                </c:pt>
                <c:pt idx="32">
                  <c:v>77</c:v>
                </c:pt>
                <c:pt idx="33">
                  <c:v>81</c:v>
                </c:pt>
                <c:pt idx="34">
                  <c:v>80</c:v>
                </c:pt>
                <c:pt idx="35">
                  <c:v>78</c:v>
                </c:pt>
                <c:pt idx="36">
                  <c:v>82</c:v>
                </c:pt>
                <c:pt idx="37">
                  <c:v>72</c:v>
                </c:pt>
                <c:pt idx="38">
                  <c:v>70</c:v>
                </c:pt>
                <c:pt idx="39">
                  <c:v>65</c:v>
                </c:pt>
                <c:pt idx="40">
                  <c:v>68</c:v>
                </c:pt>
                <c:pt idx="41">
                  <c:v>69</c:v>
                </c:pt>
                <c:pt idx="42">
                  <c:v>65</c:v>
                </c:pt>
                <c:pt idx="43">
                  <c:v>68</c:v>
                </c:pt>
                <c:pt idx="44">
                  <c:v>76</c:v>
                </c:pt>
                <c:pt idx="45">
                  <c:v>73</c:v>
                </c:pt>
                <c:pt idx="46">
                  <c:v>75</c:v>
                </c:pt>
                <c:pt idx="47">
                  <c:v>76</c:v>
                </c:pt>
                <c:pt idx="48">
                  <c:v>74</c:v>
                </c:pt>
                <c:pt idx="49">
                  <c:v>70</c:v>
                </c:pt>
                <c:pt idx="50">
                  <c:v>100</c:v>
                </c:pt>
                <c:pt idx="51">
                  <c:v>71</c:v>
                </c:pt>
                <c:pt idx="52">
                  <c:v>70</c:v>
                </c:pt>
                <c:pt idx="53">
                  <c:v>65</c:v>
                </c:pt>
                <c:pt idx="54">
                  <c:v>59</c:v>
                </c:pt>
                <c:pt idx="55">
                  <c:v>63</c:v>
                </c:pt>
                <c:pt idx="56">
                  <c:v>71</c:v>
                </c:pt>
                <c:pt idx="57">
                  <c:v>69</c:v>
                </c:pt>
                <c:pt idx="58">
                  <c:v>80</c:v>
                </c:pt>
                <c:pt idx="59">
                  <c:v>77</c:v>
                </c:pt>
                <c:pt idx="60">
                  <c:v>74</c:v>
                </c:pt>
                <c:pt idx="61">
                  <c:v>71</c:v>
                </c:pt>
                <c:pt idx="62">
                  <c:v>65</c:v>
                </c:pt>
                <c:pt idx="63">
                  <c:v>63</c:v>
                </c:pt>
                <c:pt idx="64">
                  <c:v>63</c:v>
                </c:pt>
                <c:pt idx="65">
                  <c:v>68</c:v>
                </c:pt>
                <c:pt idx="66">
                  <c:v>58</c:v>
                </c:pt>
                <c:pt idx="67">
                  <c:v>60</c:v>
                </c:pt>
                <c:pt idx="68">
                  <c:v>68</c:v>
                </c:pt>
                <c:pt idx="69">
                  <c:v>69</c:v>
                </c:pt>
                <c:pt idx="70">
                  <c:v>75</c:v>
                </c:pt>
                <c:pt idx="71">
                  <c:v>74</c:v>
                </c:pt>
                <c:pt idx="72">
                  <c:v>75</c:v>
                </c:pt>
                <c:pt idx="73">
                  <c:v>74</c:v>
                </c:pt>
                <c:pt idx="74">
                  <c:v>71</c:v>
                </c:pt>
                <c:pt idx="75">
                  <c:v>69</c:v>
                </c:pt>
                <c:pt idx="76">
                  <c:v>71</c:v>
                </c:pt>
                <c:pt idx="77">
                  <c:v>69</c:v>
                </c:pt>
                <c:pt idx="78">
                  <c:v>59</c:v>
                </c:pt>
                <c:pt idx="79">
                  <c:v>64</c:v>
                </c:pt>
                <c:pt idx="80">
                  <c:v>66</c:v>
                </c:pt>
                <c:pt idx="81">
                  <c:v>68</c:v>
                </c:pt>
                <c:pt idx="82">
                  <c:v>73</c:v>
                </c:pt>
                <c:pt idx="83">
                  <c:v>70</c:v>
                </c:pt>
                <c:pt idx="84">
                  <c:v>68</c:v>
                </c:pt>
                <c:pt idx="85">
                  <c:v>66</c:v>
                </c:pt>
                <c:pt idx="86">
                  <c:v>60</c:v>
                </c:pt>
                <c:pt idx="87">
                  <c:v>60</c:v>
                </c:pt>
                <c:pt idx="88">
                  <c:v>59</c:v>
                </c:pt>
                <c:pt idx="89">
                  <c:v>59</c:v>
                </c:pt>
                <c:pt idx="90">
                  <c:v>55</c:v>
                </c:pt>
                <c:pt idx="91">
                  <c:v>56</c:v>
                </c:pt>
                <c:pt idx="92">
                  <c:v>60</c:v>
                </c:pt>
                <c:pt idx="93">
                  <c:v>60</c:v>
                </c:pt>
                <c:pt idx="94">
                  <c:v>64</c:v>
                </c:pt>
                <c:pt idx="95">
                  <c:v>61</c:v>
                </c:pt>
                <c:pt idx="96">
                  <c:v>60</c:v>
                </c:pt>
                <c:pt idx="97">
                  <c:v>55</c:v>
                </c:pt>
                <c:pt idx="98">
                  <c:v>52</c:v>
                </c:pt>
                <c:pt idx="99">
                  <c:v>54</c:v>
                </c:pt>
                <c:pt idx="100">
                  <c:v>52</c:v>
                </c:pt>
                <c:pt idx="101">
                  <c:v>51</c:v>
                </c:pt>
                <c:pt idx="102">
                  <c:v>47</c:v>
                </c:pt>
                <c:pt idx="103">
                  <c:v>47</c:v>
                </c:pt>
                <c:pt idx="104">
                  <c:v>53</c:v>
                </c:pt>
                <c:pt idx="105">
                  <c:v>52</c:v>
                </c:pt>
                <c:pt idx="106">
                  <c:v>55</c:v>
                </c:pt>
                <c:pt idx="107">
                  <c:v>53</c:v>
                </c:pt>
                <c:pt idx="108">
                  <c:v>54</c:v>
                </c:pt>
                <c:pt idx="109">
                  <c:v>51</c:v>
                </c:pt>
                <c:pt idx="110">
                  <c:v>52</c:v>
                </c:pt>
                <c:pt idx="111">
                  <c:v>48</c:v>
                </c:pt>
                <c:pt idx="112">
                  <c:v>49</c:v>
                </c:pt>
                <c:pt idx="113">
                  <c:v>45</c:v>
                </c:pt>
                <c:pt idx="114">
                  <c:v>41</c:v>
                </c:pt>
                <c:pt idx="115">
                  <c:v>43</c:v>
                </c:pt>
                <c:pt idx="116">
                  <c:v>51</c:v>
                </c:pt>
                <c:pt idx="117">
                  <c:v>51</c:v>
                </c:pt>
                <c:pt idx="118">
                  <c:v>55</c:v>
                </c:pt>
                <c:pt idx="119">
                  <c:v>52</c:v>
                </c:pt>
                <c:pt idx="120">
                  <c:v>53</c:v>
                </c:pt>
                <c:pt idx="121">
                  <c:v>49</c:v>
                </c:pt>
                <c:pt idx="122">
                  <c:v>47</c:v>
                </c:pt>
                <c:pt idx="123">
                  <c:v>47</c:v>
                </c:pt>
                <c:pt idx="124">
                  <c:v>46</c:v>
                </c:pt>
                <c:pt idx="125">
                  <c:v>43</c:v>
                </c:pt>
                <c:pt idx="126">
                  <c:v>42</c:v>
                </c:pt>
                <c:pt idx="127">
                  <c:v>43</c:v>
                </c:pt>
                <c:pt idx="128">
                  <c:v>51</c:v>
                </c:pt>
                <c:pt idx="129">
                  <c:v>51</c:v>
                </c:pt>
                <c:pt idx="130">
                  <c:v>56</c:v>
                </c:pt>
                <c:pt idx="131">
                  <c:v>53</c:v>
                </c:pt>
                <c:pt idx="132">
                  <c:v>53</c:v>
                </c:pt>
                <c:pt idx="133">
                  <c:v>52</c:v>
                </c:pt>
                <c:pt idx="134">
                  <c:v>50</c:v>
                </c:pt>
                <c:pt idx="135">
                  <c:v>48</c:v>
                </c:pt>
                <c:pt idx="136">
                  <c:v>48</c:v>
                </c:pt>
                <c:pt idx="137">
                  <c:v>43</c:v>
                </c:pt>
                <c:pt idx="138">
                  <c:v>40</c:v>
                </c:pt>
                <c:pt idx="139">
                  <c:v>40</c:v>
                </c:pt>
                <c:pt idx="140">
                  <c:v>50</c:v>
                </c:pt>
                <c:pt idx="141">
                  <c:v>50</c:v>
                </c:pt>
                <c:pt idx="142">
                  <c:v>54</c:v>
                </c:pt>
                <c:pt idx="143">
                  <c:v>51</c:v>
                </c:pt>
                <c:pt idx="144">
                  <c:v>53</c:v>
                </c:pt>
                <c:pt idx="145">
                  <c:v>52</c:v>
                </c:pt>
                <c:pt idx="146">
                  <c:v>48</c:v>
                </c:pt>
                <c:pt idx="147">
                  <c:v>47</c:v>
                </c:pt>
                <c:pt idx="148">
                  <c:v>47</c:v>
                </c:pt>
                <c:pt idx="149">
                  <c:v>41</c:v>
                </c:pt>
                <c:pt idx="150">
                  <c:v>37</c:v>
                </c:pt>
                <c:pt idx="151">
                  <c:v>37</c:v>
                </c:pt>
                <c:pt idx="152">
                  <c:v>45</c:v>
                </c:pt>
                <c:pt idx="153">
                  <c:v>44</c:v>
                </c:pt>
                <c:pt idx="154">
                  <c:v>49</c:v>
                </c:pt>
                <c:pt idx="155">
                  <c:v>44</c:v>
                </c:pt>
                <c:pt idx="156">
                  <c:v>44</c:v>
                </c:pt>
                <c:pt idx="157">
                  <c:v>43</c:v>
                </c:pt>
                <c:pt idx="158">
                  <c:v>42</c:v>
                </c:pt>
                <c:pt idx="159">
                  <c:v>41</c:v>
                </c:pt>
                <c:pt idx="160">
                  <c:v>39</c:v>
                </c:pt>
                <c:pt idx="161">
                  <c:v>37</c:v>
                </c:pt>
                <c:pt idx="162">
                  <c:v>34</c:v>
                </c:pt>
                <c:pt idx="163">
                  <c:v>34</c:v>
                </c:pt>
                <c:pt idx="164">
                  <c:v>42</c:v>
                </c:pt>
                <c:pt idx="165">
                  <c:v>41</c:v>
                </c:pt>
                <c:pt idx="166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D2-4D74-B1B6-14568386FA91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"connectés"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Feuil1!$A$2:$A$170</c:f>
              <c:strCache>
                <c:ptCount val="167"/>
                <c:pt idx="0">
                  <c:v>2004-01</c:v>
                </c:pt>
                <c:pt idx="1">
                  <c:v>2004-02</c:v>
                </c:pt>
                <c:pt idx="2">
                  <c:v>2004-03</c:v>
                </c:pt>
                <c:pt idx="3">
                  <c:v>2004-04</c:v>
                </c:pt>
                <c:pt idx="4">
                  <c:v>2004-05</c:v>
                </c:pt>
                <c:pt idx="5">
                  <c:v>2004-06</c:v>
                </c:pt>
                <c:pt idx="6">
                  <c:v>2004-07</c:v>
                </c:pt>
                <c:pt idx="7">
                  <c:v>2004-08</c:v>
                </c:pt>
                <c:pt idx="8">
                  <c:v>2004-09</c:v>
                </c:pt>
                <c:pt idx="9">
                  <c:v>2004-10</c:v>
                </c:pt>
                <c:pt idx="10">
                  <c:v>2004-11</c:v>
                </c:pt>
                <c:pt idx="11">
                  <c:v>2004-12</c:v>
                </c:pt>
                <c:pt idx="12">
                  <c:v>2005-01</c:v>
                </c:pt>
                <c:pt idx="13">
                  <c:v>2005-02</c:v>
                </c:pt>
                <c:pt idx="14">
                  <c:v>2005-03</c:v>
                </c:pt>
                <c:pt idx="15">
                  <c:v>2005-04</c:v>
                </c:pt>
                <c:pt idx="16">
                  <c:v>2005-05</c:v>
                </c:pt>
                <c:pt idx="17">
                  <c:v>2005-06</c:v>
                </c:pt>
                <c:pt idx="18">
                  <c:v>2005-07</c:v>
                </c:pt>
                <c:pt idx="19">
                  <c:v>2005-08</c:v>
                </c:pt>
                <c:pt idx="20">
                  <c:v>2005-09</c:v>
                </c:pt>
                <c:pt idx="21">
                  <c:v>2005-10</c:v>
                </c:pt>
                <c:pt idx="22">
                  <c:v>2005-11</c:v>
                </c:pt>
                <c:pt idx="23">
                  <c:v>2005-12</c:v>
                </c:pt>
                <c:pt idx="24">
                  <c:v>2006-01</c:v>
                </c:pt>
                <c:pt idx="25">
                  <c:v>2006-02</c:v>
                </c:pt>
                <c:pt idx="26">
                  <c:v>2006-03</c:v>
                </c:pt>
                <c:pt idx="27">
                  <c:v>2006-04</c:v>
                </c:pt>
                <c:pt idx="28">
                  <c:v>2006-05</c:v>
                </c:pt>
                <c:pt idx="29">
                  <c:v>2006-06</c:v>
                </c:pt>
                <c:pt idx="30">
                  <c:v>2006-07</c:v>
                </c:pt>
                <c:pt idx="31">
                  <c:v>2006-08</c:v>
                </c:pt>
                <c:pt idx="32">
                  <c:v>2006-09</c:v>
                </c:pt>
                <c:pt idx="33">
                  <c:v>2006-10</c:v>
                </c:pt>
                <c:pt idx="34">
                  <c:v>2006-11</c:v>
                </c:pt>
                <c:pt idx="35">
                  <c:v>2006-12</c:v>
                </c:pt>
                <c:pt idx="36">
                  <c:v>2007-01</c:v>
                </c:pt>
                <c:pt idx="37">
                  <c:v>2007-02</c:v>
                </c:pt>
                <c:pt idx="38">
                  <c:v>2007-03</c:v>
                </c:pt>
                <c:pt idx="39">
                  <c:v>2007-04</c:v>
                </c:pt>
                <c:pt idx="40">
                  <c:v>2007-05</c:v>
                </c:pt>
                <c:pt idx="41">
                  <c:v>2007-06</c:v>
                </c:pt>
                <c:pt idx="42">
                  <c:v>2007-07</c:v>
                </c:pt>
                <c:pt idx="43">
                  <c:v>2007-08</c:v>
                </c:pt>
                <c:pt idx="44">
                  <c:v>2007-09</c:v>
                </c:pt>
                <c:pt idx="45">
                  <c:v>2007-10</c:v>
                </c:pt>
                <c:pt idx="46">
                  <c:v>2007-11</c:v>
                </c:pt>
                <c:pt idx="47">
                  <c:v>2007-12</c:v>
                </c:pt>
                <c:pt idx="48">
                  <c:v>2008-01</c:v>
                </c:pt>
                <c:pt idx="49">
                  <c:v>2008-02</c:v>
                </c:pt>
                <c:pt idx="50">
                  <c:v>2008-03</c:v>
                </c:pt>
                <c:pt idx="51">
                  <c:v>2008-04</c:v>
                </c:pt>
                <c:pt idx="52">
                  <c:v>2008-05</c:v>
                </c:pt>
                <c:pt idx="53">
                  <c:v>2008-06</c:v>
                </c:pt>
                <c:pt idx="54">
                  <c:v>2008-07</c:v>
                </c:pt>
                <c:pt idx="55">
                  <c:v>2008-08</c:v>
                </c:pt>
                <c:pt idx="56">
                  <c:v>2008-09</c:v>
                </c:pt>
                <c:pt idx="57">
                  <c:v>2008-10</c:v>
                </c:pt>
                <c:pt idx="58">
                  <c:v>2008-11</c:v>
                </c:pt>
                <c:pt idx="59">
                  <c:v>2008-12</c:v>
                </c:pt>
                <c:pt idx="60">
                  <c:v>2009-01</c:v>
                </c:pt>
                <c:pt idx="61">
                  <c:v>2009-02</c:v>
                </c:pt>
                <c:pt idx="62">
                  <c:v>2009-03</c:v>
                </c:pt>
                <c:pt idx="63">
                  <c:v>2009-04</c:v>
                </c:pt>
                <c:pt idx="64">
                  <c:v>2009-05</c:v>
                </c:pt>
                <c:pt idx="65">
                  <c:v>2009-06</c:v>
                </c:pt>
                <c:pt idx="66">
                  <c:v>2009-07</c:v>
                </c:pt>
                <c:pt idx="67">
                  <c:v>2009-08</c:v>
                </c:pt>
                <c:pt idx="68">
                  <c:v>2009-09</c:v>
                </c:pt>
                <c:pt idx="69">
                  <c:v>2009-10</c:v>
                </c:pt>
                <c:pt idx="70">
                  <c:v>2009-11</c:v>
                </c:pt>
                <c:pt idx="71">
                  <c:v>2009-12</c:v>
                </c:pt>
                <c:pt idx="72">
                  <c:v>2010-01</c:v>
                </c:pt>
                <c:pt idx="73">
                  <c:v>2010-02</c:v>
                </c:pt>
                <c:pt idx="74">
                  <c:v>2010-03</c:v>
                </c:pt>
                <c:pt idx="75">
                  <c:v>2010-04</c:v>
                </c:pt>
                <c:pt idx="76">
                  <c:v>2010-05</c:v>
                </c:pt>
                <c:pt idx="77">
                  <c:v>2010-06</c:v>
                </c:pt>
                <c:pt idx="78">
                  <c:v>2010-07</c:v>
                </c:pt>
                <c:pt idx="79">
                  <c:v>2010-08</c:v>
                </c:pt>
                <c:pt idx="80">
                  <c:v>2010-09</c:v>
                </c:pt>
                <c:pt idx="81">
                  <c:v>2010-10</c:v>
                </c:pt>
                <c:pt idx="82">
                  <c:v>2010-11</c:v>
                </c:pt>
                <c:pt idx="83">
                  <c:v>2010-12</c:v>
                </c:pt>
                <c:pt idx="84">
                  <c:v>2011-01</c:v>
                </c:pt>
                <c:pt idx="85">
                  <c:v>2011-02</c:v>
                </c:pt>
                <c:pt idx="86">
                  <c:v>2011-03</c:v>
                </c:pt>
                <c:pt idx="87">
                  <c:v>2011-04</c:v>
                </c:pt>
                <c:pt idx="88">
                  <c:v>2011-05</c:v>
                </c:pt>
                <c:pt idx="89">
                  <c:v>2011-06</c:v>
                </c:pt>
                <c:pt idx="90">
                  <c:v>2011-07</c:v>
                </c:pt>
                <c:pt idx="91">
                  <c:v>2011-08</c:v>
                </c:pt>
                <c:pt idx="92">
                  <c:v>2011-09</c:v>
                </c:pt>
                <c:pt idx="93">
                  <c:v>2011-10</c:v>
                </c:pt>
                <c:pt idx="94">
                  <c:v>2011-11</c:v>
                </c:pt>
                <c:pt idx="95">
                  <c:v>2011-12</c:v>
                </c:pt>
                <c:pt idx="96">
                  <c:v>2012-01</c:v>
                </c:pt>
                <c:pt idx="97">
                  <c:v>2012-02</c:v>
                </c:pt>
                <c:pt idx="98">
                  <c:v>2012-03</c:v>
                </c:pt>
                <c:pt idx="99">
                  <c:v>2012-04</c:v>
                </c:pt>
                <c:pt idx="100">
                  <c:v>2012-05</c:v>
                </c:pt>
                <c:pt idx="101">
                  <c:v>2012-06</c:v>
                </c:pt>
                <c:pt idx="102">
                  <c:v>2012-07</c:v>
                </c:pt>
                <c:pt idx="103">
                  <c:v>2012-08</c:v>
                </c:pt>
                <c:pt idx="104">
                  <c:v>2012-09</c:v>
                </c:pt>
                <c:pt idx="105">
                  <c:v>2012-10</c:v>
                </c:pt>
                <c:pt idx="106">
                  <c:v>2012-11</c:v>
                </c:pt>
                <c:pt idx="107">
                  <c:v>2012-12</c:v>
                </c:pt>
                <c:pt idx="108">
                  <c:v>2013-01</c:v>
                </c:pt>
                <c:pt idx="109">
                  <c:v>2013-02</c:v>
                </c:pt>
                <c:pt idx="110">
                  <c:v>2013-03</c:v>
                </c:pt>
                <c:pt idx="111">
                  <c:v>2013-04</c:v>
                </c:pt>
                <c:pt idx="112">
                  <c:v>2013-05</c:v>
                </c:pt>
                <c:pt idx="113">
                  <c:v>2013-06</c:v>
                </c:pt>
                <c:pt idx="114">
                  <c:v>2013-07</c:v>
                </c:pt>
                <c:pt idx="115">
                  <c:v>2013-08</c:v>
                </c:pt>
                <c:pt idx="116">
                  <c:v>2013-09</c:v>
                </c:pt>
                <c:pt idx="117">
                  <c:v>2013-10</c:v>
                </c:pt>
                <c:pt idx="118">
                  <c:v>2013-11</c:v>
                </c:pt>
                <c:pt idx="119">
                  <c:v>2013-12</c:v>
                </c:pt>
                <c:pt idx="120">
                  <c:v>2014-01</c:v>
                </c:pt>
                <c:pt idx="121">
                  <c:v>2014-02</c:v>
                </c:pt>
                <c:pt idx="122">
                  <c:v>2014-03</c:v>
                </c:pt>
                <c:pt idx="123">
                  <c:v>2014-04</c:v>
                </c:pt>
                <c:pt idx="124">
                  <c:v>2014-05</c:v>
                </c:pt>
                <c:pt idx="125">
                  <c:v>2014-06</c:v>
                </c:pt>
                <c:pt idx="126">
                  <c:v>2014-07</c:v>
                </c:pt>
                <c:pt idx="127">
                  <c:v>2014-08</c:v>
                </c:pt>
                <c:pt idx="128">
                  <c:v>2014-09</c:v>
                </c:pt>
                <c:pt idx="129">
                  <c:v>2014-10</c:v>
                </c:pt>
                <c:pt idx="130">
                  <c:v>2014-11</c:v>
                </c:pt>
                <c:pt idx="131">
                  <c:v>2014-12</c:v>
                </c:pt>
                <c:pt idx="132">
                  <c:v>2015-01</c:v>
                </c:pt>
                <c:pt idx="133">
                  <c:v>2015-02</c:v>
                </c:pt>
                <c:pt idx="134">
                  <c:v>2015-03</c:v>
                </c:pt>
                <c:pt idx="135">
                  <c:v>2015-04</c:v>
                </c:pt>
                <c:pt idx="136">
                  <c:v>2015-05</c:v>
                </c:pt>
                <c:pt idx="137">
                  <c:v>2015-06</c:v>
                </c:pt>
                <c:pt idx="138">
                  <c:v>2015-07</c:v>
                </c:pt>
                <c:pt idx="139">
                  <c:v>2015-08</c:v>
                </c:pt>
                <c:pt idx="140">
                  <c:v>2015-09</c:v>
                </c:pt>
                <c:pt idx="141">
                  <c:v>2015-10</c:v>
                </c:pt>
                <c:pt idx="142">
                  <c:v>2015-11</c:v>
                </c:pt>
                <c:pt idx="143">
                  <c:v>2015-12</c:v>
                </c:pt>
                <c:pt idx="144">
                  <c:v>2016-01</c:v>
                </c:pt>
                <c:pt idx="145">
                  <c:v>2016-02</c:v>
                </c:pt>
                <c:pt idx="146">
                  <c:v>2016-03</c:v>
                </c:pt>
                <c:pt idx="147">
                  <c:v>2016-04</c:v>
                </c:pt>
                <c:pt idx="148">
                  <c:v>2016-05</c:v>
                </c:pt>
                <c:pt idx="149">
                  <c:v>2016-06</c:v>
                </c:pt>
                <c:pt idx="150">
                  <c:v>2016-07</c:v>
                </c:pt>
                <c:pt idx="151">
                  <c:v>2016-08</c:v>
                </c:pt>
                <c:pt idx="152">
                  <c:v>2016-09</c:v>
                </c:pt>
                <c:pt idx="153">
                  <c:v>2016-10</c:v>
                </c:pt>
                <c:pt idx="154">
                  <c:v>2016-11</c:v>
                </c:pt>
                <c:pt idx="155">
                  <c:v>2016-12</c:v>
                </c:pt>
                <c:pt idx="156">
                  <c:v>2017-01</c:v>
                </c:pt>
                <c:pt idx="157">
                  <c:v>2017-02</c:v>
                </c:pt>
                <c:pt idx="158">
                  <c:v>2017-03</c:v>
                </c:pt>
                <c:pt idx="159">
                  <c:v>2017-04</c:v>
                </c:pt>
                <c:pt idx="160">
                  <c:v>2017-05</c:v>
                </c:pt>
                <c:pt idx="161">
                  <c:v>2017-06</c:v>
                </c:pt>
                <c:pt idx="162">
                  <c:v>2017-07</c:v>
                </c:pt>
                <c:pt idx="163">
                  <c:v>2017-08</c:v>
                </c:pt>
                <c:pt idx="164">
                  <c:v>2017-09</c:v>
                </c:pt>
                <c:pt idx="165">
                  <c:v>2017-10</c:v>
                </c:pt>
                <c:pt idx="166">
                  <c:v>2017-11</c:v>
                </c:pt>
              </c:strCache>
            </c:strRef>
          </c:cat>
          <c:val>
            <c:numRef>
              <c:f>Feuil1!$D$2:$D$170</c:f>
              <c:numCache>
                <c:formatCode>General</c:formatCode>
                <c:ptCount val="169"/>
                <c:pt idx="0">
                  <c:v>36</c:v>
                </c:pt>
                <c:pt idx="1">
                  <c:v>32</c:v>
                </c:pt>
                <c:pt idx="2">
                  <c:v>48</c:v>
                </c:pt>
                <c:pt idx="3">
                  <c:v>20</c:v>
                </c:pt>
                <c:pt idx="4">
                  <c:v>35</c:v>
                </c:pt>
                <c:pt idx="5">
                  <c:v>23</c:v>
                </c:pt>
                <c:pt idx="6">
                  <c:v>15</c:v>
                </c:pt>
                <c:pt idx="7">
                  <c:v>48</c:v>
                </c:pt>
                <c:pt idx="8">
                  <c:v>31</c:v>
                </c:pt>
                <c:pt idx="9">
                  <c:v>40</c:v>
                </c:pt>
                <c:pt idx="10">
                  <c:v>21</c:v>
                </c:pt>
                <c:pt idx="11">
                  <c:v>30</c:v>
                </c:pt>
                <c:pt idx="12">
                  <c:v>54</c:v>
                </c:pt>
                <c:pt idx="13">
                  <c:v>26</c:v>
                </c:pt>
                <c:pt idx="14">
                  <c:v>21</c:v>
                </c:pt>
                <c:pt idx="15">
                  <c:v>28</c:v>
                </c:pt>
                <c:pt idx="16">
                  <c:v>36</c:v>
                </c:pt>
                <c:pt idx="17">
                  <c:v>48</c:v>
                </c:pt>
                <c:pt idx="18">
                  <c:v>23</c:v>
                </c:pt>
                <c:pt idx="19">
                  <c:v>22</c:v>
                </c:pt>
                <c:pt idx="20">
                  <c:v>29</c:v>
                </c:pt>
                <c:pt idx="21">
                  <c:v>33</c:v>
                </c:pt>
                <c:pt idx="22">
                  <c:v>37</c:v>
                </c:pt>
                <c:pt idx="23">
                  <c:v>29</c:v>
                </c:pt>
                <c:pt idx="24">
                  <c:v>44</c:v>
                </c:pt>
                <c:pt idx="25">
                  <c:v>36</c:v>
                </c:pt>
                <c:pt idx="26">
                  <c:v>48</c:v>
                </c:pt>
                <c:pt idx="27">
                  <c:v>38</c:v>
                </c:pt>
                <c:pt idx="28">
                  <c:v>44</c:v>
                </c:pt>
                <c:pt idx="29">
                  <c:v>39</c:v>
                </c:pt>
                <c:pt idx="30">
                  <c:v>20</c:v>
                </c:pt>
                <c:pt idx="31">
                  <c:v>34</c:v>
                </c:pt>
                <c:pt idx="32">
                  <c:v>29</c:v>
                </c:pt>
                <c:pt idx="33">
                  <c:v>22</c:v>
                </c:pt>
                <c:pt idx="34">
                  <c:v>29</c:v>
                </c:pt>
                <c:pt idx="35">
                  <c:v>30</c:v>
                </c:pt>
                <c:pt idx="36">
                  <c:v>26</c:v>
                </c:pt>
                <c:pt idx="37">
                  <c:v>22</c:v>
                </c:pt>
                <c:pt idx="38">
                  <c:v>39</c:v>
                </c:pt>
                <c:pt idx="39">
                  <c:v>29</c:v>
                </c:pt>
                <c:pt idx="40">
                  <c:v>29</c:v>
                </c:pt>
                <c:pt idx="41">
                  <c:v>24</c:v>
                </c:pt>
                <c:pt idx="42">
                  <c:v>22</c:v>
                </c:pt>
                <c:pt idx="43">
                  <c:v>22</c:v>
                </c:pt>
                <c:pt idx="44">
                  <c:v>35</c:v>
                </c:pt>
                <c:pt idx="45">
                  <c:v>26</c:v>
                </c:pt>
                <c:pt idx="46">
                  <c:v>28</c:v>
                </c:pt>
                <c:pt idx="47">
                  <c:v>26</c:v>
                </c:pt>
                <c:pt idx="48">
                  <c:v>26</c:v>
                </c:pt>
                <c:pt idx="49">
                  <c:v>23</c:v>
                </c:pt>
                <c:pt idx="50">
                  <c:v>24</c:v>
                </c:pt>
                <c:pt idx="51">
                  <c:v>32</c:v>
                </c:pt>
                <c:pt idx="52">
                  <c:v>28</c:v>
                </c:pt>
                <c:pt idx="53">
                  <c:v>25</c:v>
                </c:pt>
                <c:pt idx="54">
                  <c:v>28</c:v>
                </c:pt>
                <c:pt idx="55">
                  <c:v>24</c:v>
                </c:pt>
                <c:pt idx="56">
                  <c:v>23</c:v>
                </c:pt>
                <c:pt idx="57">
                  <c:v>22</c:v>
                </c:pt>
                <c:pt idx="58">
                  <c:v>26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24</c:v>
                </c:pt>
                <c:pt idx="64">
                  <c:v>20</c:v>
                </c:pt>
                <c:pt idx="65">
                  <c:v>21</c:v>
                </c:pt>
                <c:pt idx="66">
                  <c:v>25</c:v>
                </c:pt>
                <c:pt idx="67">
                  <c:v>17</c:v>
                </c:pt>
                <c:pt idx="68">
                  <c:v>21</c:v>
                </c:pt>
                <c:pt idx="69">
                  <c:v>24</c:v>
                </c:pt>
                <c:pt idx="70">
                  <c:v>18</c:v>
                </c:pt>
                <c:pt idx="71">
                  <c:v>28</c:v>
                </c:pt>
                <c:pt idx="72">
                  <c:v>19</c:v>
                </c:pt>
                <c:pt idx="73">
                  <c:v>25</c:v>
                </c:pt>
                <c:pt idx="74">
                  <c:v>24</c:v>
                </c:pt>
                <c:pt idx="75">
                  <c:v>20</c:v>
                </c:pt>
                <c:pt idx="76">
                  <c:v>18</c:v>
                </c:pt>
                <c:pt idx="77">
                  <c:v>20</c:v>
                </c:pt>
                <c:pt idx="78">
                  <c:v>15</c:v>
                </c:pt>
                <c:pt idx="79">
                  <c:v>21</c:v>
                </c:pt>
                <c:pt idx="80">
                  <c:v>22</c:v>
                </c:pt>
                <c:pt idx="81">
                  <c:v>25</c:v>
                </c:pt>
                <c:pt idx="82">
                  <c:v>25</c:v>
                </c:pt>
                <c:pt idx="83">
                  <c:v>20</c:v>
                </c:pt>
                <c:pt idx="84">
                  <c:v>24</c:v>
                </c:pt>
                <c:pt idx="85">
                  <c:v>26</c:v>
                </c:pt>
                <c:pt idx="86">
                  <c:v>23</c:v>
                </c:pt>
                <c:pt idx="87">
                  <c:v>25</c:v>
                </c:pt>
                <c:pt idx="88">
                  <c:v>24</c:v>
                </c:pt>
                <c:pt idx="89">
                  <c:v>19</c:v>
                </c:pt>
                <c:pt idx="90">
                  <c:v>19</c:v>
                </c:pt>
                <c:pt idx="91">
                  <c:v>18</c:v>
                </c:pt>
                <c:pt idx="92">
                  <c:v>16</c:v>
                </c:pt>
                <c:pt idx="93">
                  <c:v>22</c:v>
                </c:pt>
                <c:pt idx="94">
                  <c:v>26</c:v>
                </c:pt>
                <c:pt idx="95">
                  <c:v>24</c:v>
                </c:pt>
                <c:pt idx="96">
                  <c:v>20</c:v>
                </c:pt>
                <c:pt idx="97">
                  <c:v>21</c:v>
                </c:pt>
                <c:pt idx="98">
                  <c:v>19</c:v>
                </c:pt>
                <c:pt idx="99">
                  <c:v>19</c:v>
                </c:pt>
                <c:pt idx="100">
                  <c:v>20</c:v>
                </c:pt>
                <c:pt idx="101">
                  <c:v>21</c:v>
                </c:pt>
                <c:pt idx="102">
                  <c:v>20</c:v>
                </c:pt>
                <c:pt idx="103">
                  <c:v>18</c:v>
                </c:pt>
                <c:pt idx="104">
                  <c:v>23</c:v>
                </c:pt>
                <c:pt idx="105">
                  <c:v>20</c:v>
                </c:pt>
                <c:pt idx="106">
                  <c:v>18</c:v>
                </c:pt>
                <c:pt idx="107">
                  <c:v>25</c:v>
                </c:pt>
                <c:pt idx="108">
                  <c:v>25</c:v>
                </c:pt>
                <c:pt idx="109">
                  <c:v>24</c:v>
                </c:pt>
                <c:pt idx="110">
                  <c:v>23</c:v>
                </c:pt>
                <c:pt idx="111">
                  <c:v>24</c:v>
                </c:pt>
                <c:pt idx="112">
                  <c:v>26</c:v>
                </c:pt>
                <c:pt idx="113">
                  <c:v>23</c:v>
                </c:pt>
                <c:pt idx="114">
                  <c:v>23</c:v>
                </c:pt>
                <c:pt idx="115">
                  <c:v>20</c:v>
                </c:pt>
                <c:pt idx="116">
                  <c:v>33</c:v>
                </c:pt>
                <c:pt idx="117">
                  <c:v>35</c:v>
                </c:pt>
                <c:pt idx="118">
                  <c:v>33</c:v>
                </c:pt>
                <c:pt idx="119">
                  <c:v>44</c:v>
                </c:pt>
                <c:pt idx="120">
                  <c:v>51</c:v>
                </c:pt>
                <c:pt idx="121">
                  <c:v>54</c:v>
                </c:pt>
                <c:pt idx="122">
                  <c:v>50</c:v>
                </c:pt>
                <c:pt idx="123">
                  <c:v>53</c:v>
                </c:pt>
                <c:pt idx="124">
                  <c:v>58</c:v>
                </c:pt>
                <c:pt idx="125">
                  <c:v>65</c:v>
                </c:pt>
                <c:pt idx="126">
                  <c:v>53</c:v>
                </c:pt>
                <c:pt idx="127">
                  <c:v>46</c:v>
                </c:pt>
                <c:pt idx="128">
                  <c:v>68</c:v>
                </c:pt>
                <c:pt idx="129">
                  <c:v>72</c:v>
                </c:pt>
                <c:pt idx="130">
                  <c:v>88</c:v>
                </c:pt>
                <c:pt idx="131">
                  <c:v>95</c:v>
                </c:pt>
                <c:pt idx="132">
                  <c:v>86</c:v>
                </c:pt>
                <c:pt idx="133">
                  <c:v>76</c:v>
                </c:pt>
                <c:pt idx="134">
                  <c:v>91</c:v>
                </c:pt>
                <c:pt idx="135">
                  <c:v>70</c:v>
                </c:pt>
                <c:pt idx="136">
                  <c:v>72</c:v>
                </c:pt>
                <c:pt idx="137">
                  <c:v>82</c:v>
                </c:pt>
                <c:pt idx="138">
                  <c:v>60</c:v>
                </c:pt>
                <c:pt idx="139">
                  <c:v>59</c:v>
                </c:pt>
                <c:pt idx="140">
                  <c:v>72</c:v>
                </c:pt>
                <c:pt idx="141">
                  <c:v>87</c:v>
                </c:pt>
                <c:pt idx="142">
                  <c:v>84</c:v>
                </c:pt>
                <c:pt idx="143">
                  <c:v>100</c:v>
                </c:pt>
                <c:pt idx="144">
                  <c:v>83</c:v>
                </c:pt>
                <c:pt idx="145">
                  <c:v>86</c:v>
                </c:pt>
                <c:pt idx="146">
                  <c:v>83</c:v>
                </c:pt>
                <c:pt idx="147">
                  <c:v>79</c:v>
                </c:pt>
                <c:pt idx="148">
                  <c:v>71</c:v>
                </c:pt>
                <c:pt idx="149">
                  <c:v>67</c:v>
                </c:pt>
                <c:pt idx="150">
                  <c:v>47</c:v>
                </c:pt>
                <c:pt idx="151">
                  <c:v>44</c:v>
                </c:pt>
                <c:pt idx="152">
                  <c:v>63</c:v>
                </c:pt>
                <c:pt idx="153">
                  <c:v>73</c:v>
                </c:pt>
                <c:pt idx="154">
                  <c:v>85</c:v>
                </c:pt>
                <c:pt idx="155">
                  <c:v>84</c:v>
                </c:pt>
                <c:pt idx="156">
                  <c:v>79</c:v>
                </c:pt>
                <c:pt idx="157">
                  <c:v>73</c:v>
                </c:pt>
                <c:pt idx="158">
                  <c:v>78</c:v>
                </c:pt>
                <c:pt idx="159">
                  <c:v>69</c:v>
                </c:pt>
                <c:pt idx="160">
                  <c:v>65</c:v>
                </c:pt>
                <c:pt idx="161">
                  <c:v>63</c:v>
                </c:pt>
                <c:pt idx="162">
                  <c:v>52</c:v>
                </c:pt>
                <c:pt idx="163">
                  <c:v>42</c:v>
                </c:pt>
                <c:pt idx="164">
                  <c:v>55</c:v>
                </c:pt>
                <c:pt idx="165">
                  <c:v>66</c:v>
                </c:pt>
                <c:pt idx="166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D2-4D74-B1B6-14568386FA91}"/>
            </c:ext>
          </c:extLst>
        </c:ser>
        <c:ser>
          <c:idx val="0"/>
          <c:order val="2"/>
          <c:tx>
            <c:strRef>
              <c:f>Feuil1!$B$1</c:f>
              <c:strCache>
                <c:ptCount val="1"/>
                <c:pt idx="0">
                  <c:v>"objets connectés"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Feuil1!$A$2:$A$170</c:f>
              <c:strCache>
                <c:ptCount val="167"/>
                <c:pt idx="0">
                  <c:v>2004-01</c:v>
                </c:pt>
                <c:pt idx="1">
                  <c:v>2004-02</c:v>
                </c:pt>
                <c:pt idx="2">
                  <c:v>2004-03</c:v>
                </c:pt>
                <c:pt idx="3">
                  <c:v>2004-04</c:v>
                </c:pt>
                <c:pt idx="4">
                  <c:v>2004-05</c:v>
                </c:pt>
                <c:pt idx="5">
                  <c:v>2004-06</c:v>
                </c:pt>
                <c:pt idx="6">
                  <c:v>2004-07</c:v>
                </c:pt>
                <c:pt idx="7">
                  <c:v>2004-08</c:v>
                </c:pt>
                <c:pt idx="8">
                  <c:v>2004-09</c:v>
                </c:pt>
                <c:pt idx="9">
                  <c:v>2004-10</c:v>
                </c:pt>
                <c:pt idx="10">
                  <c:v>2004-11</c:v>
                </c:pt>
                <c:pt idx="11">
                  <c:v>2004-12</c:v>
                </c:pt>
                <c:pt idx="12">
                  <c:v>2005-01</c:v>
                </c:pt>
                <c:pt idx="13">
                  <c:v>2005-02</c:v>
                </c:pt>
                <c:pt idx="14">
                  <c:v>2005-03</c:v>
                </c:pt>
                <c:pt idx="15">
                  <c:v>2005-04</c:v>
                </c:pt>
                <c:pt idx="16">
                  <c:v>2005-05</c:v>
                </c:pt>
                <c:pt idx="17">
                  <c:v>2005-06</c:v>
                </c:pt>
                <c:pt idx="18">
                  <c:v>2005-07</c:v>
                </c:pt>
                <c:pt idx="19">
                  <c:v>2005-08</c:v>
                </c:pt>
                <c:pt idx="20">
                  <c:v>2005-09</c:v>
                </c:pt>
                <c:pt idx="21">
                  <c:v>2005-10</c:v>
                </c:pt>
                <c:pt idx="22">
                  <c:v>2005-11</c:v>
                </c:pt>
                <c:pt idx="23">
                  <c:v>2005-12</c:v>
                </c:pt>
                <c:pt idx="24">
                  <c:v>2006-01</c:v>
                </c:pt>
                <c:pt idx="25">
                  <c:v>2006-02</c:v>
                </c:pt>
                <c:pt idx="26">
                  <c:v>2006-03</c:v>
                </c:pt>
                <c:pt idx="27">
                  <c:v>2006-04</c:v>
                </c:pt>
                <c:pt idx="28">
                  <c:v>2006-05</c:v>
                </c:pt>
                <c:pt idx="29">
                  <c:v>2006-06</c:v>
                </c:pt>
                <c:pt idx="30">
                  <c:v>2006-07</c:v>
                </c:pt>
                <c:pt idx="31">
                  <c:v>2006-08</c:v>
                </c:pt>
                <c:pt idx="32">
                  <c:v>2006-09</c:v>
                </c:pt>
                <c:pt idx="33">
                  <c:v>2006-10</c:v>
                </c:pt>
                <c:pt idx="34">
                  <c:v>2006-11</c:v>
                </c:pt>
                <c:pt idx="35">
                  <c:v>2006-12</c:v>
                </c:pt>
                <c:pt idx="36">
                  <c:v>2007-01</c:v>
                </c:pt>
                <c:pt idx="37">
                  <c:v>2007-02</c:v>
                </c:pt>
                <c:pt idx="38">
                  <c:v>2007-03</c:v>
                </c:pt>
                <c:pt idx="39">
                  <c:v>2007-04</c:v>
                </c:pt>
                <c:pt idx="40">
                  <c:v>2007-05</c:v>
                </c:pt>
                <c:pt idx="41">
                  <c:v>2007-06</c:v>
                </c:pt>
                <c:pt idx="42">
                  <c:v>2007-07</c:v>
                </c:pt>
                <c:pt idx="43">
                  <c:v>2007-08</c:v>
                </c:pt>
                <c:pt idx="44">
                  <c:v>2007-09</c:v>
                </c:pt>
                <c:pt idx="45">
                  <c:v>2007-10</c:v>
                </c:pt>
                <c:pt idx="46">
                  <c:v>2007-11</c:v>
                </c:pt>
                <c:pt idx="47">
                  <c:v>2007-12</c:v>
                </c:pt>
                <c:pt idx="48">
                  <c:v>2008-01</c:v>
                </c:pt>
                <c:pt idx="49">
                  <c:v>2008-02</c:v>
                </c:pt>
                <c:pt idx="50">
                  <c:v>2008-03</c:v>
                </c:pt>
                <c:pt idx="51">
                  <c:v>2008-04</c:v>
                </c:pt>
                <c:pt idx="52">
                  <c:v>2008-05</c:v>
                </c:pt>
                <c:pt idx="53">
                  <c:v>2008-06</c:v>
                </c:pt>
                <c:pt idx="54">
                  <c:v>2008-07</c:v>
                </c:pt>
                <c:pt idx="55">
                  <c:v>2008-08</c:v>
                </c:pt>
                <c:pt idx="56">
                  <c:v>2008-09</c:v>
                </c:pt>
                <c:pt idx="57">
                  <c:v>2008-10</c:v>
                </c:pt>
                <c:pt idx="58">
                  <c:v>2008-11</c:v>
                </c:pt>
                <c:pt idx="59">
                  <c:v>2008-12</c:v>
                </c:pt>
                <c:pt idx="60">
                  <c:v>2009-01</c:v>
                </c:pt>
                <c:pt idx="61">
                  <c:v>2009-02</c:v>
                </c:pt>
                <c:pt idx="62">
                  <c:v>2009-03</c:v>
                </c:pt>
                <c:pt idx="63">
                  <c:v>2009-04</c:v>
                </c:pt>
                <c:pt idx="64">
                  <c:v>2009-05</c:v>
                </c:pt>
                <c:pt idx="65">
                  <c:v>2009-06</c:v>
                </c:pt>
                <c:pt idx="66">
                  <c:v>2009-07</c:v>
                </c:pt>
                <c:pt idx="67">
                  <c:v>2009-08</c:v>
                </c:pt>
                <c:pt idx="68">
                  <c:v>2009-09</c:v>
                </c:pt>
                <c:pt idx="69">
                  <c:v>2009-10</c:v>
                </c:pt>
                <c:pt idx="70">
                  <c:v>2009-11</c:v>
                </c:pt>
                <c:pt idx="71">
                  <c:v>2009-12</c:v>
                </c:pt>
                <c:pt idx="72">
                  <c:v>2010-01</c:v>
                </c:pt>
                <c:pt idx="73">
                  <c:v>2010-02</c:v>
                </c:pt>
                <c:pt idx="74">
                  <c:v>2010-03</c:v>
                </c:pt>
                <c:pt idx="75">
                  <c:v>2010-04</c:v>
                </c:pt>
                <c:pt idx="76">
                  <c:v>2010-05</c:v>
                </c:pt>
                <c:pt idx="77">
                  <c:v>2010-06</c:v>
                </c:pt>
                <c:pt idx="78">
                  <c:v>2010-07</c:v>
                </c:pt>
                <c:pt idx="79">
                  <c:v>2010-08</c:v>
                </c:pt>
                <c:pt idx="80">
                  <c:v>2010-09</c:v>
                </c:pt>
                <c:pt idx="81">
                  <c:v>2010-10</c:v>
                </c:pt>
                <c:pt idx="82">
                  <c:v>2010-11</c:v>
                </c:pt>
                <c:pt idx="83">
                  <c:v>2010-12</c:v>
                </c:pt>
                <c:pt idx="84">
                  <c:v>2011-01</c:v>
                </c:pt>
                <c:pt idx="85">
                  <c:v>2011-02</c:v>
                </c:pt>
                <c:pt idx="86">
                  <c:v>2011-03</c:v>
                </c:pt>
                <c:pt idx="87">
                  <c:v>2011-04</c:v>
                </c:pt>
                <c:pt idx="88">
                  <c:v>2011-05</c:v>
                </c:pt>
                <c:pt idx="89">
                  <c:v>2011-06</c:v>
                </c:pt>
                <c:pt idx="90">
                  <c:v>2011-07</c:v>
                </c:pt>
                <c:pt idx="91">
                  <c:v>2011-08</c:v>
                </c:pt>
                <c:pt idx="92">
                  <c:v>2011-09</c:v>
                </c:pt>
                <c:pt idx="93">
                  <c:v>2011-10</c:v>
                </c:pt>
                <c:pt idx="94">
                  <c:v>2011-11</c:v>
                </c:pt>
                <c:pt idx="95">
                  <c:v>2011-12</c:v>
                </c:pt>
                <c:pt idx="96">
                  <c:v>2012-01</c:v>
                </c:pt>
                <c:pt idx="97">
                  <c:v>2012-02</c:v>
                </c:pt>
                <c:pt idx="98">
                  <c:v>2012-03</c:v>
                </c:pt>
                <c:pt idx="99">
                  <c:v>2012-04</c:v>
                </c:pt>
                <c:pt idx="100">
                  <c:v>2012-05</c:v>
                </c:pt>
                <c:pt idx="101">
                  <c:v>2012-06</c:v>
                </c:pt>
                <c:pt idx="102">
                  <c:v>2012-07</c:v>
                </c:pt>
                <c:pt idx="103">
                  <c:v>2012-08</c:v>
                </c:pt>
                <c:pt idx="104">
                  <c:v>2012-09</c:v>
                </c:pt>
                <c:pt idx="105">
                  <c:v>2012-10</c:v>
                </c:pt>
                <c:pt idx="106">
                  <c:v>2012-11</c:v>
                </c:pt>
                <c:pt idx="107">
                  <c:v>2012-12</c:v>
                </c:pt>
                <c:pt idx="108">
                  <c:v>2013-01</c:v>
                </c:pt>
                <c:pt idx="109">
                  <c:v>2013-02</c:v>
                </c:pt>
                <c:pt idx="110">
                  <c:v>2013-03</c:v>
                </c:pt>
                <c:pt idx="111">
                  <c:v>2013-04</c:v>
                </c:pt>
                <c:pt idx="112">
                  <c:v>2013-05</c:v>
                </c:pt>
                <c:pt idx="113">
                  <c:v>2013-06</c:v>
                </c:pt>
                <c:pt idx="114">
                  <c:v>2013-07</c:v>
                </c:pt>
                <c:pt idx="115">
                  <c:v>2013-08</c:v>
                </c:pt>
                <c:pt idx="116">
                  <c:v>2013-09</c:v>
                </c:pt>
                <c:pt idx="117">
                  <c:v>2013-10</c:v>
                </c:pt>
                <c:pt idx="118">
                  <c:v>2013-11</c:v>
                </c:pt>
                <c:pt idx="119">
                  <c:v>2013-12</c:v>
                </c:pt>
                <c:pt idx="120">
                  <c:v>2014-01</c:v>
                </c:pt>
                <c:pt idx="121">
                  <c:v>2014-02</c:v>
                </c:pt>
                <c:pt idx="122">
                  <c:v>2014-03</c:v>
                </c:pt>
                <c:pt idx="123">
                  <c:v>2014-04</c:v>
                </c:pt>
                <c:pt idx="124">
                  <c:v>2014-05</c:v>
                </c:pt>
                <c:pt idx="125">
                  <c:v>2014-06</c:v>
                </c:pt>
                <c:pt idx="126">
                  <c:v>2014-07</c:v>
                </c:pt>
                <c:pt idx="127">
                  <c:v>2014-08</c:v>
                </c:pt>
                <c:pt idx="128">
                  <c:v>2014-09</c:v>
                </c:pt>
                <c:pt idx="129">
                  <c:v>2014-10</c:v>
                </c:pt>
                <c:pt idx="130">
                  <c:v>2014-11</c:v>
                </c:pt>
                <c:pt idx="131">
                  <c:v>2014-12</c:v>
                </c:pt>
                <c:pt idx="132">
                  <c:v>2015-01</c:v>
                </c:pt>
                <c:pt idx="133">
                  <c:v>2015-02</c:v>
                </c:pt>
                <c:pt idx="134">
                  <c:v>2015-03</c:v>
                </c:pt>
                <c:pt idx="135">
                  <c:v>2015-04</c:v>
                </c:pt>
                <c:pt idx="136">
                  <c:v>2015-05</c:v>
                </c:pt>
                <c:pt idx="137">
                  <c:v>2015-06</c:v>
                </c:pt>
                <c:pt idx="138">
                  <c:v>2015-07</c:v>
                </c:pt>
                <c:pt idx="139">
                  <c:v>2015-08</c:v>
                </c:pt>
                <c:pt idx="140">
                  <c:v>2015-09</c:v>
                </c:pt>
                <c:pt idx="141">
                  <c:v>2015-10</c:v>
                </c:pt>
                <c:pt idx="142">
                  <c:v>2015-11</c:v>
                </c:pt>
                <c:pt idx="143">
                  <c:v>2015-12</c:v>
                </c:pt>
                <c:pt idx="144">
                  <c:v>2016-01</c:v>
                </c:pt>
                <c:pt idx="145">
                  <c:v>2016-02</c:v>
                </c:pt>
                <c:pt idx="146">
                  <c:v>2016-03</c:v>
                </c:pt>
                <c:pt idx="147">
                  <c:v>2016-04</c:v>
                </c:pt>
                <c:pt idx="148">
                  <c:v>2016-05</c:v>
                </c:pt>
                <c:pt idx="149">
                  <c:v>2016-06</c:v>
                </c:pt>
                <c:pt idx="150">
                  <c:v>2016-07</c:v>
                </c:pt>
                <c:pt idx="151">
                  <c:v>2016-08</c:v>
                </c:pt>
                <c:pt idx="152">
                  <c:v>2016-09</c:v>
                </c:pt>
                <c:pt idx="153">
                  <c:v>2016-10</c:v>
                </c:pt>
                <c:pt idx="154">
                  <c:v>2016-11</c:v>
                </c:pt>
                <c:pt idx="155">
                  <c:v>2016-12</c:v>
                </c:pt>
                <c:pt idx="156">
                  <c:v>2017-01</c:v>
                </c:pt>
                <c:pt idx="157">
                  <c:v>2017-02</c:v>
                </c:pt>
                <c:pt idx="158">
                  <c:v>2017-03</c:v>
                </c:pt>
                <c:pt idx="159">
                  <c:v>2017-04</c:v>
                </c:pt>
                <c:pt idx="160">
                  <c:v>2017-05</c:v>
                </c:pt>
                <c:pt idx="161">
                  <c:v>2017-06</c:v>
                </c:pt>
                <c:pt idx="162">
                  <c:v>2017-07</c:v>
                </c:pt>
                <c:pt idx="163">
                  <c:v>2017-08</c:v>
                </c:pt>
                <c:pt idx="164">
                  <c:v>2017-09</c:v>
                </c:pt>
                <c:pt idx="165">
                  <c:v>2017-10</c:v>
                </c:pt>
                <c:pt idx="166">
                  <c:v>2017-11</c:v>
                </c:pt>
              </c:strCache>
            </c:strRef>
          </c:cat>
          <c:val>
            <c:numRef>
              <c:f>Feuil1!$B$2:$B$170</c:f>
              <c:numCache>
                <c:formatCode>General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2</c:v>
                </c:pt>
                <c:pt idx="105">
                  <c:v>1</c:v>
                </c:pt>
                <c:pt idx="106">
                  <c:v>3</c:v>
                </c:pt>
                <c:pt idx="107">
                  <c:v>4</c:v>
                </c:pt>
                <c:pt idx="108">
                  <c:v>3</c:v>
                </c:pt>
                <c:pt idx="109">
                  <c:v>4</c:v>
                </c:pt>
                <c:pt idx="110">
                  <c:v>5</c:v>
                </c:pt>
                <c:pt idx="111">
                  <c:v>3</c:v>
                </c:pt>
                <c:pt idx="112">
                  <c:v>6</c:v>
                </c:pt>
                <c:pt idx="113">
                  <c:v>5</c:v>
                </c:pt>
                <c:pt idx="114">
                  <c:v>8</c:v>
                </c:pt>
                <c:pt idx="115">
                  <c:v>3</c:v>
                </c:pt>
                <c:pt idx="116">
                  <c:v>7</c:v>
                </c:pt>
                <c:pt idx="117">
                  <c:v>12</c:v>
                </c:pt>
                <c:pt idx="118">
                  <c:v>13</c:v>
                </c:pt>
                <c:pt idx="119">
                  <c:v>26</c:v>
                </c:pt>
                <c:pt idx="120">
                  <c:v>38</c:v>
                </c:pt>
                <c:pt idx="121">
                  <c:v>42</c:v>
                </c:pt>
                <c:pt idx="122">
                  <c:v>53</c:v>
                </c:pt>
                <c:pt idx="123">
                  <c:v>52</c:v>
                </c:pt>
                <c:pt idx="124">
                  <c:v>52</c:v>
                </c:pt>
                <c:pt idx="125">
                  <c:v>66</c:v>
                </c:pt>
                <c:pt idx="126">
                  <c:v>41</c:v>
                </c:pt>
                <c:pt idx="127">
                  <c:v>37</c:v>
                </c:pt>
                <c:pt idx="128">
                  <c:v>57</c:v>
                </c:pt>
                <c:pt idx="129">
                  <c:v>71</c:v>
                </c:pt>
                <c:pt idx="130">
                  <c:v>89</c:v>
                </c:pt>
                <c:pt idx="131">
                  <c:v>97</c:v>
                </c:pt>
                <c:pt idx="132">
                  <c:v>87</c:v>
                </c:pt>
                <c:pt idx="133">
                  <c:v>85</c:v>
                </c:pt>
                <c:pt idx="134">
                  <c:v>84</c:v>
                </c:pt>
                <c:pt idx="135">
                  <c:v>76</c:v>
                </c:pt>
                <c:pt idx="136">
                  <c:v>77</c:v>
                </c:pt>
                <c:pt idx="137">
                  <c:v>93</c:v>
                </c:pt>
                <c:pt idx="138">
                  <c:v>53</c:v>
                </c:pt>
                <c:pt idx="139">
                  <c:v>42</c:v>
                </c:pt>
                <c:pt idx="140">
                  <c:v>71</c:v>
                </c:pt>
                <c:pt idx="141">
                  <c:v>81</c:v>
                </c:pt>
                <c:pt idx="142">
                  <c:v>90</c:v>
                </c:pt>
                <c:pt idx="143">
                  <c:v>100</c:v>
                </c:pt>
                <c:pt idx="144">
                  <c:v>87</c:v>
                </c:pt>
                <c:pt idx="145">
                  <c:v>84</c:v>
                </c:pt>
                <c:pt idx="146">
                  <c:v>83</c:v>
                </c:pt>
                <c:pt idx="147">
                  <c:v>74</c:v>
                </c:pt>
                <c:pt idx="148">
                  <c:v>70</c:v>
                </c:pt>
                <c:pt idx="149">
                  <c:v>55</c:v>
                </c:pt>
                <c:pt idx="150">
                  <c:v>34</c:v>
                </c:pt>
                <c:pt idx="151">
                  <c:v>36</c:v>
                </c:pt>
                <c:pt idx="152">
                  <c:v>50</c:v>
                </c:pt>
                <c:pt idx="153">
                  <c:v>71</c:v>
                </c:pt>
                <c:pt idx="154">
                  <c:v>78</c:v>
                </c:pt>
                <c:pt idx="155">
                  <c:v>70</c:v>
                </c:pt>
                <c:pt idx="156">
                  <c:v>68</c:v>
                </c:pt>
                <c:pt idx="157">
                  <c:v>48</c:v>
                </c:pt>
                <c:pt idx="158">
                  <c:v>68</c:v>
                </c:pt>
                <c:pt idx="159">
                  <c:v>60</c:v>
                </c:pt>
                <c:pt idx="160">
                  <c:v>58</c:v>
                </c:pt>
                <c:pt idx="161">
                  <c:v>43</c:v>
                </c:pt>
                <c:pt idx="162">
                  <c:v>31</c:v>
                </c:pt>
                <c:pt idx="163">
                  <c:v>27</c:v>
                </c:pt>
                <c:pt idx="164">
                  <c:v>37</c:v>
                </c:pt>
                <c:pt idx="165">
                  <c:v>52</c:v>
                </c:pt>
                <c:pt idx="16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2-4D74-B1B6-14568386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7131808"/>
        <c:axId val="1347126400"/>
      </c:lineChart>
      <c:catAx>
        <c:axId val="134713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7126400"/>
        <c:crosses val="autoZero"/>
        <c:auto val="1"/>
        <c:lblAlgn val="ctr"/>
        <c:lblOffset val="100"/>
        <c:tickLblSkip val="12"/>
        <c:noMultiLvlLbl val="0"/>
      </c:catAx>
      <c:valAx>
        <c:axId val="134712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713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03104662873688"/>
          <c:y val="0.23502333041703122"/>
          <c:w val="0.72827027017492907"/>
          <c:h val="0.48389149248240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variabiliteEPV!$B$1</c:f>
              <c:strCache>
                <c:ptCount val="1"/>
                <c:pt idx="0">
                  <c:v>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variabiliteEPV!$A$2:$A$3</c:f>
              <c:strCache>
                <c:ptCount val="2"/>
                <c:pt idx="0">
                  <c:v>flexion verbale (personne)</c:v>
                </c:pt>
                <c:pt idx="1">
                  <c:v>flexion nominale (nombre)</c:v>
                </c:pt>
              </c:strCache>
            </c:strRef>
          </c:cat>
          <c:val>
            <c:numRef>
              <c:f>variabiliteEPV!$B$2:$B$3</c:f>
              <c:numCache>
                <c:formatCode>0%</c:formatCode>
                <c:ptCount val="2"/>
                <c:pt idx="0">
                  <c:v>0.71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B-454D-AD1A-0661DE060CC6}"/>
            </c:ext>
          </c:extLst>
        </c:ser>
        <c:ser>
          <c:idx val="1"/>
          <c:order val="1"/>
          <c:tx>
            <c:strRef>
              <c:f>variabiliteEPV!$C$1</c:f>
              <c:strCache>
                <c:ptCount val="1"/>
                <c:pt idx="0">
                  <c:v>LVC</c:v>
                </c:pt>
              </c:strCache>
            </c:strRef>
          </c:tx>
          <c:spPr>
            <a:solidFill>
              <a:srgbClr val="6CA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variabiliteEPV!$A$2:$A$3</c:f>
              <c:strCache>
                <c:ptCount val="2"/>
                <c:pt idx="0">
                  <c:v>flexion verbale (personne)</c:v>
                </c:pt>
                <c:pt idx="1">
                  <c:v>flexion nominale (nombre)</c:v>
                </c:pt>
              </c:strCache>
            </c:strRef>
          </c:cat>
          <c:val>
            <c:numRef>
              <c:f>variabiliteEPV!$C$2:$C$3</c:f>
              <c:numCache>
                <c:formatCode>0%</c:formatCode>
                <c:ptCount val="2"/>
                <c:pt idx="0">
                  <c:v>1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B-454D-AD1A-0661DE060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738783"/>
        <c:axId val="2113739199"/>
      </c:barChart>
      <c:catAx>
        <c:axId val="211373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3739199"/>
        <c:crosses val="autoZero"/>
        <c:auto val="1"/>
        <c:lblAlgn val="ctr"/>
        <c:lblOffset val="100"/>
        <c:noMultiLvlLbl val="0"/>
      </c:catAx>
      <c:valAx>
        <c:axId val="21137391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>
                    <a:solidFill>
                      <a:schemeClr val="tx1"/>
                    </a:solidFill>
                  </a:rPr>
                  <a:t>% EPV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37387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21940240854485"/>
          <c:y val="4.9679008121786203E-2"/>
          <c:w val="0.37530377248654712"/>
          <c:h val="0.12283225201408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189342460028"/>
          <c:y val="0.19696741032370957"/>
          <c:w val="0.77524111854788014"/>
          <c:h val="0.585158188779009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variabiliteEPV!$H$1</c:f>
              <c:strCache>
                <c:ptCount val="1"/>
                <c:pt idx="0">
                  <c:v>IReflV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variabiliteEPV!$E$2:$E$4</c:f>
              <c:strCache>
                <c:ptCount val="3"/>
                <c:pt idx="0">
                  <c:v>passivation</c:v>
                </c:pt>
                <c:pt idx="1">
                  <c:v>relatives</c:v>
                </c:pt>
                <c:pt idx="2">
                  <c:v>discontinuités</c:v>
                </c:pt>
              </c:strCache>
            </c:strRef>
          </c:cat>
          <c:val>
            <c:numRef>
              <c:f>variabiliteEPV!$H$2:$H$4</c:f>
              <c:numCache>
                <c:formatCode>General</c:formatCode>
                <c:ptCount val="3"/>
                <c:pt idx="2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A-4B77-8B0E-4D42925153DD}"/>
            </c:ext>
          </c:extLst>
        </c:ser>
        <c:ser>
          <c:idx val="0"/>
          <c:order val="1"/>
          <c:tx>
            <c:strRef>
              <c:f>variabiliteEPV!$F$1</c:f>
              <c:strCache>
                <c:ptCount val="1"/>
                <c:pt idx="0">
                  <c:v>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variabiliteEPV!$E$2:$E$4</c:f>
              <c:strCache>
                <c:ptCount val="3"/>
                <c:pt idx="0">
                  <c:v>passivation</c:v>
                </c:pt>
                <c:pt idx="1">
                  <c:v>relatives</c:v>
                </c:pt>
                <c:pt idx="2">
                  <c:v>discontinuités</c:v>
                </c:pt>
              </c:strCache>
            </c:strRef>
          </c:cat>
          <c:val>
            <c:numRef>
              <c:f>variabiliteEPV!$F$2:$F$4</c:f>
              <c:numCache>
                <c:formatCode>0%</c:formatCode>
                <c:ptCount val="3"/>
                <c:pt idx="0">
                  <c:v>6.0000000000000001E-3</c:v>
                </c:pt>
                <c:pt idx="1">
                  <c:v>5.9999999999999995E-4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A-4B77-8B0E-4D42925153DD}"/>
            </c:ext>
          </c:extLst>
        </c:ser>
        <c:ser>
          <c:idx val="1"/>
          <c:order val="2"/>
          <c:tx>
            <c:strRef>
              <c:f>variabiliteEPV!$G$1</c:f>
              <c:strCache>
                <c:ptCount val="1"/>
                <c:pt idx="0">
                  <c:v>LVC</c:v>
                </c:pt>
              </c:strCache>
            </c:strRef>
          </c:tx>
          <c:spPr>
            <a:solidFill>
              <a:srgbClr val="6CA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variabiliteEPV!$E$2:$E$4</c:f>
              <c:strCache>
                <c:ptCount val="3"/>
                <c:pt idx="0">
                  <c:v>passivation</c:v>
                </c:pt>
                <c:pt idx="1">
                  <c:v>relatives</c:v>
                </c:pt>
                <c:pt idx="2">
                  <c:v>discontinuités</c:v>
                </c:pt>
              </c:strCache>
            </c:strRef>
          </c:cat>
          <c:val>
            <c:numRef>
              <c:f>variabiliteEPV!$G$2:$G$4</c:f>
              <c:numCache>
                <c:formatCode>0%</c:formatCode>
                <c:ptCount val="3"/>
                <c:pt idx="0">
                  <c:v>0.18</c:v>
                </c:pt>
                <c:pt idx="1">
                  <c:v>3.5000000000000003E-2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A-4B77-8B0E-4D4292515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2354783"/>
        <c:axId val="1932358527"/>
      </c:barChart>
      <c:catAx>
        <c:axId val="193235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8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2358527"/>
        <c:crosses val="autoZero"/>
        <c:auto val="1"/>
        <c:lblAlgn val="ctr"/>
        <c:lblOffset val="100"/>
        <c:noMultiLvlLbl val="0"/>
      </c:catAx>
      <c:valAx>
        <c:axId val="193235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>
                    <a:solidFill>
                      <a:schemeClr val="tx1"/>
                    </a:solidFill>
                  </a:rPr>
                  <a:t>% occurrences</a:t>
                </a:r>
              </a:p>
            </c:rich>
          </c:tx>
          <c:layout>
            <c:manualLayout>
              <c:xMode val="edge"/>
              <c:yMode val="edge"/>
              <c:x val="0"/>
              <c:y val="0.21688833625685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23547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87543853291706"/>
          <c:y val="4.945058371027021E-2"/>
          <c:w val="0.38631960855453473"/>
          <c:h val="0.1172900262467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5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0C789-2F0E-45AB-A901-A847D8188618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B2FCF-97FE-4821-BF20-8A8F09BFF61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1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07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08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786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1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55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1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62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03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40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9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16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0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57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2FCF-97FE-4821-BF20-8A8F09BFF6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21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497935"/>
            <a:ext cx="7940660" cy="610820"/>
          </a:xfrm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880-EB92-49CF-8E4E-8D68066105D9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3C5C-EEA3-4D22-8F2B-CC26370738DA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A7BB-8387-4D02-A863-AEDC3F4F5D95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014C-2438-41F7-AD07-9147E0A76E03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22C4-434E-4167-969B-548C1DDCCB08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5864-52BF-446D-A688-0946DA050052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6982-DAD4-483E-85AF-6F4A36B14A5A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8BAC-FE0E-47F4-B6D0-36462F9FDB62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C93-CE0B-4021-8F03-55F2734001AA}" type="datetime1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B91-A5E1-45E1-AC3A-D7572F2D0A8F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C0A-7794-4B52-ABB5-917F7AE9A2AA}" type="datetime1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C7BB-2E9F-409F-96AF-7C14B42E32BB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FED3-0CAB-4165-BFB5-F42ED10A60AD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rsemefr.lif.univ-mrs.fr/parseme-st-guidelines/1.0/?page=060_Specific_tests_-_categorize_VMWEs/030_Idiom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5784" y="4429132"/>
            <a:ext cx="9429784" cy="763525"/>
          </a:xfrm>
          <a:effectLst>
            <a:outerShdw blurRad="50800" dist="38100" dir="2700000" algn="tl" rotWithShape="0">
              <a:prstClr val="black">
                <a:alpha val="63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Expressions </a:t>
            </a:r>
            <a:r>
              <a:rPr lang="fr-FR" sz="2800" b="1" dirty="0" err="1" smtClean="0"/>
              <a:t>polylexicales</a:t>
            </a:r>
            <a:r>
              <a:rPr lang="fr-FR" sz="2800" b="1" dirty="0" smtClean="0"/>
              <a:t> : variabilité et similarité</a:t>
            </a: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5643578"/>
            <a:ext cx="6072230" cy="106893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9E1D"/>
                </a:solidFill>
              </a:rPr>
              <a:t>Caroline PASQUER 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15/01/2018, </a:t>
            </a:r>
            <a:r>
              <a:rPr lang="en-US" sz="1800" dirty="0" smtClean="0"/>
              <a:t>PARSEME-FR </a:t>
            </a:r>
            <a:r>
              <a:rPr lang="en-US" sz="1800" dirty="0"/>
              <a:t>consortium </a:t>
            </a:r>
            <a:r>
              <a:rPr lang="en-US" sz="1800" dirty="0" smtClean="0"/>
              <a:t>meeting, Marseille</a:t>
            </a:r>
            <a:endParaRPr lang="en-US" sz="1800" dirty="0"/>
          </a:p>
          <a:p>
            <a:r>
              <a:rPr lang="en-US" sz="1800" dirty="0" smtClean="0"/>
              <a:t>Dir. </a:t>
            </a:r>
            <a:r>
              <a:rPr lang="en-US" sz="1800" dirty="0" err="1" smtClean="0"/>
              <a:t>Thèse</a:t>
            </a:r>
            <a:r>
              <a:rPr lang="en-US" sz="1800" dirty="0" smtClean="0"/>
              <a:t> : A. SAVARY, C. RAMISCH, J.Y. ANTOINE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2956" y="6075489"/>
            <a:ext cx="738218" cy="78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82" y="6075490"/>
            <a:ext cx="1115492" cy="7825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96" y="6281223"/>
            <a:ext cx="723530" cy="3710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5"/>
    </mc:Choice>
    <mc:Fallback xmlns="">
      <p:transition spd="slow" advTm="246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36207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expérimentations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"/>
    </mc:Choice>
    <mc:Fallback xmlns="">
      <p:transition spd="slow" advTm="11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-67488"/>
            <a:ext cx="7344816" cy="86883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Variabilité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EPV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: corpus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620688"/>
            <a:ext cx="7632848" cy="59766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412032" y="773088"/>
            <a:ext cx="7632848" cy="233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7775" b="27738"/>
          <a:stretch/>
        </p:blipFill>
        <p:spPr>
          <a:xfrm>
            <a:off x="1763688" y="1785926"/>
            <a:ext cx="746565" cy="3430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17848" y="2268731"/>
            <a:ext cx="83164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LVC = </a:t>
            </a:r>
            <a:r>
              <a:rPr lang="en-US" sz="2000" i="1" dirty="0" smtClean="0">
                <a:solidFill>
                  <a:schemeClr val="bg1"/>
                </a:solidFill>
              </a:rPr>
              <a:t>Light Verb Constructions 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rgbClr val="FF9E1D"/>
                </a:solidFill>
              </a:rPr>
              <a:t>faire </a:t>
            </a:r>
            <a:r>
              <a:rPr lang="en-US" sz="2000" i="1" dirty="0" err="1">
                <a:solidFill>
                  <a:srgbClr val="FF9E1D"/>
                </a:solidFill>
              </a:rPr>
              <a:t>référence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ID = </a:t>
            </a:r>
            <a:r>
              <a:rPr lang="en-US" sz="2000" dirty="0" err="1" smtClean="0">
                <a:solidFill>
                  <a:schemeClr val="bg1"/>
                </a:solidFill>
              </a:rPr>
              <a:t>idiomes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i="1" dirty="0" err="1" smtClean="0">
                <a:solidFill>
                  <a:srgbClr val="FF9E1D"/>
                </a:solidFill>
              </a:rPr>
              <a:t>avoir</a:t>
            </a:r>
            <a:r>
              <a:rPr lang="en-US" sz="2000" i="1" dirty="0" smtClean="0">
                <a:solidFill>
                  <a:srgbClr val="FF9E1D"/>
                </a:solidFill>
              </a:rPr>
              <a:t> du </a:t>
            </a:r>
            <a:r>
              <a:rPr lang="en-US" sz="2000" i="1" u="sng" dirty="0" smtClean="0">
                <a:solidFill>
                  <a:srgbClr val="FF9E1D"/>
                </a:solidFill>
              </a:rPr>
              <a:t>pain</a:t>
            </a:r>
            <a:r>
              <a:rPr lang="en-US" sz="2000" i="1" dirty="0" smtClean="0">
                <a:solidFill>
                  <a:srgbClr val="FF9E1D"/>
                </a:solidFill>
              </a:rPr>
              <a:t> sur la </a:t>
            </a:r>
            <a:r>
              <a:rPr lang="en-US" sz="2000" i="1" u="sng" dirty="0" err="1" smtClean="0">
                <a:solidFill>
                  <a:srgbClr val="FF9E1D"/>
                </a:solidFill>
              </a:rPr>
              <a:t>planche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bg1"/>
                </a:solidFill>
              </a:rPr>
              <a:t>IReflV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</a:rPr>
              <a:t>verbes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intrinsèquement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réflexifs</a:t>
            </a:r>
            <a:r>
              <a:rPr lang="en-US" sz="2000" dirty="0" smtClean="0">
                <a:solidFill>
                  <a:schemeClr val="bg1"/>
                </a:solidFill>
              </a:rPr>
              <a:t> : “</a:t>
            </a:r>
            <a:r>
              <a:rPr lang="en-US" sz="2000" i="1" dirty="0">
                <a:solidFill>
                  <a:srgbClr val="FF9E1D"/>
                </a:solidFill>
              </a:rPr>
              <a:t>se </a:t>
            </a:r>
            <a:r>
              <a:rPr lang="en-US" sz="2000" i="1" dirty="0" err="1" smtClean="0">
                <a:solidFill>
                  <a:srgbClr val="FF9E1D"/>
                </a:solidFill>
              </a:rPr>
              <a:t>prélasser</a:t>
            </a:r>
            <a:r>
              <a:rPr lang="en-US" sz="2000" dirty="0" smtClean="0">
                <a:solidFill>
                  <a:schemeClr val="bg1"/>
                </a:solidFill>
              </a:rPr>
              <a:t>”, “</a:t>
            </a:r>
            <a:r>
              <a:rPr lang="en-US" sz="2000" dirty="0" smtClean="0">
                <a:solidFill>
                  <a:srgbClr val="FF9E1D"/>
                </a:solidFill>
              </a:rPr>
              <a:t>se </a:t>
            </a:r>
            <a:r>
              <a:rPr lang="en-US" sz="2000" dirty="0" err="1" smtClean="0">
                <a:solidFill>
                  <a:srgbClr val="FF9E1D"/>
                </a:solidFill>
              </a:rPr>
              <a:t>rendre</a:t>
            </a:r>
            <a:r>
              <a:rPr lang="en-US" sz="2000" dirty="0" smtClean="0">
                <a:solidFill>
                  <a:schemeClr val="bg1"/>
                </a:solidFill>
              </a:rPr>
              <a:t>”,…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                                                        </a:t>
            </a:r>
            <a:r>
              <a:rPr lang="en-US" sz="2000" i="1" dirty="0" smtClean="0">
                <a:solidFill>
                  <a:schemeClr val="bg1"/>
                </a:solidFill>
              </a:rPr>
              <a:t>*</a:t>
            </a:r>
            <a:r>
              <a:rPr lang="en-US" sz="2000" i="1" dirty="0" err="1" smtClean="0">
                <a:solidFill>
                  <a:schemeClr val="bg1"/>
                </a:solidFill>
              </a:rPr>
              <a:t>prélasser</a:t>
            </a:r>
            <a:r>
              <a:rPr lang="en-US" sz="2000" i="1" dirty="0" smtClean="0">
                <a:solidFill>
                  <a:schemeClr val="bg1"/>
                </a:solidFill>
              </a:rPr>
              <a:t>        ≠</a:t>
            </a:r>
            <a:r>
              <a:rPr lang="en-US" sz="2000" i="1" dirty="0" err="1" smtClean="0">
                <a:solidFill>
                  <a:schemeClr val="bg1"/>
                </a:solidFill>
              </a:rPr>
              <a:t>rendre</a:t>
            </a:r>
            <a:endParaRPr lang="fr-FR" sz="2000" i="1" dirty="0"/>
          </a:p>
        </p:txBody>
      </p:sp>
      <p:sp>
        <p:nvSpPr>
          <p:cNvPr id="2" name="Accolade ouvrante 1"/>
          <p:cNvSpPr/>
          <p:nvPr/>
        </p:nvSpPr>
        <p:spPr>
          <a:xfrm>
            <a:off x="1157578" y="2415331"/>
            <a:ext cx="139491" cy="608515"/>
          </a:xfrm>
          <a:prstGeom prst="leftBrac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89423" y="4105338"/>
            <a:ext cx="6056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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TRAIN  (4462 occ.):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LVC 	: 672 EPV (1362 occ. )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ID 	: 502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EPV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(1786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occ. )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IReflV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	:  251 EPV (1313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occ. 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Expériences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577899" y="1052736"/>
            <a:ext cx="1532659" cy="708064"/>
          </a:xfrm>
          <a:custGeom>
            <a:avLst/>
            <a:gdLst>
              <a:gd name="connsiteX0" fmla="*/ 0 w 1532659"/>
              <a:gd name="connsiteY0" fmla="*/ 0 h 708064"/>
              <a:gd name="connsiteX1" fmla="*/ 1178627 w 1532659"/>
              <a:gd name="connsiteY1" fmla="*/ 0 h 708064"/>
              <a:gd name="connsiteX2" fmla="*/ 1532659 w 1532659"/>
              <a:gd name="connsiteY2" fmla="*/ 354032 h 708064"/>
              <a:gd name="connsiteX3" fmla="*/ 1178627 w 1532659"/>
              <a:gd name="connsiteY3" fmla="*/ 708064 h 708064"/>
              <a:gd name="connsiteX4" fmla="*/ 0 w 1532659"/>
              <a:gd name="connsiteY4" fmla="*/ 708064 h 708064"/>
              <a:gd name="connsiteX5" fmla="*/ 0 w 1532659"/>
              <a:gd name="connsiteY5" fmla="*/ 0 h 7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2659" h="708064">
                <a:moveTo>
                  <a:pt x="0" y="0"/>
                </a:moveTo>
                <a:lnTo>
                  <a:pt x="1178627" y="0"/>
                </a:lnTo>
                <a:lnTo>
                  <a:pt x="1532659" y="354032"/>
                </a:lnTo>
                <a:lnTo>
                  <a:pt x="1178627" y="708064"/>
                </a:lnTo>
                <a:lnTo>
                  <a:pt x="0" y="7080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12" tIns="48006" rIns="201019" bIns="4800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chemeClr val="bg1"/>
                </a:solidFill>
              </a:rPr>
              <a:t>Annotation</a:t>
            </a:r>
            <a:endParaRPr lang="fr-FR" sz="1800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89423" y="2268731"/>
            <a:ext cx="7655457" cy="150810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0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11"/>
    </mc:Choice>
    <mc:Fallback xmlns="">
      <p:transition spd="slow" advTm="53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620688"/>
            <a:ext cx="7632848" cy="59766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89875" y="1359572"/>
            <a:ext cx="7707953" cy="4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412032" y="773088"/>
            <a:ext cx="7632848" cy="233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/>
          <a:srcRect l="38582" t="11501" r="38975" b="28300"/>
          <a:stretch/>
        </p:blipFill>
        <p:spPr>
          <a:xfrm>
            <a:off x="8202860" y="5190255"/>
            <a:ext cx="814959" cy="12295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2" r="21881"/>
          <a:stretch/>
        </p:blipFill>
        <p:spPr>
          <a:xfrm>
            <a:off x="8192663" y="4679753"/>
            <a:ext cx="830094" cy="4371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40447" y="4153282"/>
            <a:ext cx="7052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       (a)                (b)                               (c)             (d)             (e)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11089" y="4593386"/>
            <a:ext cx="63157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(a) </a:t>
            </a:r>
            <a:r>
              <a:rPr lang="en-US" sz="2200" i="1" dirty="0" err="1" smtClean="0">
                <a:solidFill>
                  <a:srgbClr val="FF9E1D"/>
                </a:solidFill>
              </a:rPr>
              <a:t>il</a:t>
            </a:r>
            <a:r>
              <a:rPr lang="en-US" sz="2200" i="1" dirty="0" smtClean="0">
                <a:solidFill>
                  <a:srgbClr val="FF9E1D"/>
                </a:solidFill>
              </a:rPr>
              <a:t> </a:t>
            </a:r>
            <a:r>
              <a:rPr lang="en-US" sz="2200" i="1" dirty="0" err="1" smtClean="0">
                <a:solidFill>
                  <a:srgbClr val="FF9E1D"/>
                </a:solidFill>
              </a:rPr>
              <a:t>pleu</a:t>
            </a:r>
            <a:r>
              <a:rPr lang="en-US" sz="2200" i="1" u="sng" dirty="0" err="1" smtClean="0">
                <a:solidFill>
                  <a:srgbClr val="FF9E1D"/>
                </a:solidFill>
              </a:rPr>
              <a:t>t</a:t>
            </a:r>
            <a:r>
              <a:rPr lang="en-US" sz="2200" i="1" dirty="0" smtClean="0">
                <a:solidFill>
                  <a:srgbClr val="FF9E1D"/>
                </a:solidFill>
              </a:rPr>
              <a:t> </a:t>
            </a:r>
            <a:r>
              <a:rPr lang="en-US" sz="2200" i="1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2200" i="1" dirty="0" smtClean="0">
                <a:solidFill>
                  <a:srgbClr val="FF9E1D"/>
                </a:solidFill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</a:rPr>
              <a:t>*je </a:t>
            </a:r>
            <a:r>
              <a:rPr lang="en-US" sz="2200" i="1" dirty="0" err="1">
                <a:solidFill>
                  <a:schemeClr val="bg1"/>
                </a:solidFill>
              </a:rPr>
              <a:t>pleus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en-US" sz="22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(b) </a:t>
            </a:r>
            <a:r>
              <a:rPr lang="en-US" sz="2200" i="1" dirty="0" err="1">
                <a:solidFill>
                  <a:srgbClr val="FF9E1D"/>
                </a:solidFill>
              </a:rPr>
              <a:t>prendre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[…]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i="1" u="sng" dirty="0" err="1">
                <a:solidFill>
                  <a:srgbClr val="FF9E1D"/>
                </a:solidFill>
              </a:rPr>
              <a:t>décision</a:t>
            </a:r>
            <a:r>
              <a:rPr lang="en-US" sz="2200" dirty="0">
                <a:solidFill>
                  <a:schemeClr val="bg1"/>
                </a:solidFill>
              </a:rPr>
              <a:t>(</a:t>
            </a:r>
            <a:r>
              <a:rPr lang="en-US" sz="2200" i="1" dirty="0">
                <a:solidFill>
                  <a:srgbClr val="FF9E1D"/>
                </a:solidFill>
              </a:rPr>
              <a:t>s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: 17 LVC + 12 ID (608 occ.)</a:t>
            </a:r>
            <a:endParaRPr lang="en-US" sz="2200" i="1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(c) </a:t>
            </a:r>
            <a:r>
              <a:rPr lang="en-US" sz="2200" i="1" dirty="0" smtClean="0">
                <a:solidFill>
                  <a:schemeClr val="bg1"/>
                </a:solidFill>
              </a:rPr>
              <a:t>la</a:t>
            </a:r>
            <a:r>
              <a:rPr lang="en-US" sz="2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rgbClr val="FF9E1D"/>
                </a:solidFill>
              </a:rPr>
              <a:t>décision</a:t>
            </a:r>
            <a:r>
              <a:rPr lang="en-US" sz="2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rgbClr val="FF9E1D"/>
                </a:solidFill>
              </a:rPr>
              <a:t>prise</a:t>
            </a:r>
            <a:r>
              <a:rPr lang="en-US" sz="2200" i="1" dirty="0">
                <a:solidFill>
                  <a:srgbClr val="FF9E1D"/>
                </a:solidFill>
              </a:rPr>
              <a:t>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/ </a:t>
            </a:r>
            <a:r>
              <a:rPr lang="en-US" sz="2200" i="1" dirty="0">
                <a:solidFill>
                  <a:schemeClr val="bg1"/>
                </a:solidFill>
              </a:rPr>
              <a:t>a </a:t>
            </a:r>
            <a:r>
              <a:rPr lang="en-US" sz="2200" i="1" dirty="0" err="1">
                <a:solidFill>
                  <a:schemeClr val="bg1"/>
                </a:solidFill>
              </a:rPr>
              <a:t>été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rgbClr val="FF9E1D"/>
                </a:solidFill>
              </a:rPr>
              <a:t>prise</a:t>
            </a:r>
            <a:r>
              <a:rPr lang="en-US" sz="2200" i="1" dirty="0">
                <a:solidFill>
                  <a:srgbClr val="FF9E1D"/>
                </a:solidFill>
              </a:rPr>
              <a:t> 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/ </a:t>
            </a:r>
            <a:r>
              <a:rPr lang="en-US" sz="2200" i="1" dirty="0">
                <a:solidFill>
                  <a:schemeClr val="bg1"/>
                </a:solidFill>
              </a:rPr>
              <a:t>se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rgbClr val="FF9E1D"/>
                </a:solidFill>
              </a:rPr>
              <a:t>prend</a:t>
            </a:r>
            <a:endParaRPr lang="en-US" sz="2200" i="1" dirty="0" smtClean="0">
              <a:solidFill>
                <a:srgbClr val="FF9E1D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(d) </a:t>
            </a:r>
            <a:r>
              <a:rPr lang="en-US" sz="2200" i="1" dirty="0">
                <a:solidFill>
                  <a:schemeClr val="bg1"/>
                </a:solidFill>
              </a:rPr>
              <a:t>la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rgbClr val="FF9E1D"/>
                </a:solidFill>
              </a:rPr>
              <a:t>décision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qu’il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rgbClr val="FF9E1D"/>
                </a:solidFill>
              </a:rPr>
              <a:t>prend</a:t>
            </a:r>
            <a:r>
              <a:rPr 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200" i="1" dirty="0" smtClean="0"/>
          </a:p>
          <a:p>
            <a:r>
              <a:rPr lang="en-US" sz="2200" dirty="0" smtClean="0">
                <a:solidFill>
                  <a:schemeClr val="bg1"/>
                </a:solidFill>
              </a:rPr>
              <a:t>(e) 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33869" y="5340910"/>
            <a:ext cx="592819" cy="3203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293279" y="5368703"/>
            <a:ext cx="358842" cy="292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202626" y="5655389"/>
            <a:ext cx="550149" cy="3624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 flipV="1">
            <a:off x="2900982" y="4982147"/>
            <a:ext cx="374874" cy="3475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1547664" y="-67488"/>
            <a:ext cx="7344816" cy="868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Variabilité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EPV  : description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7872061" y="5368559"/>
            <a:ext cx="253872" cy="6165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Expériences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1979712" y="6091317"/>
            <a:ext cx="277397" cy="1981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1577899" y="1052736"/>
            <a:ext cx="2948789" cy="708064"/>
            <a:chOff x="1577899" y="2950101"/>
            <a:chExt cx="2948789" cy="708064"/>
          </a:xfrm>
        </p:grpSpPr>
        <p:sp>
          <p:nvSpPr>
            <p:cNvPr id="40" name="Forme libre 39"/>
            <p:cNvSpPr/>
            <p:nvPr/>
          </p:nvSpPr>
          <p:spPr>
            <a:xfrm>
              <a:off x="1577899" y="2950101"/>
              <a:ext cx="1532659" cy="708064"/>
            </a:xfrm>
            <a:custGeom>
              <a:avLst/>
              <a:gdLst>
                <a:gd name="connsiteX0" fmla="*/ 0 w 1532659"/>
                <a:gd name="connsiteY0" fmla="*/ 0 h 708064"/>
                <a:gd name="connsiteX1" fmla="*/ 1178627 w 1532659"/>
                <a:gd name="connsiteY1" fmla="*/ 0 h 708064"/>
                <a:gd name="connsiteX2" fmla="*/ 1532659 w 1532659"/>
                <a:gd name="connsiteY2" fmla="*/ 354032 h 708064"/>
                <a:gd name="connsiteX3" fmla="*/ 1178627 w 1532659"/>
                <a:gd name="connsiteY3" fmla="*/ 708064 h 708064"/>
                <a:gd name="connsiteX4" fmla="*/ 0 w 1532659"/>
                <a:gd name="connsiteY4" fmla="*/ 708064 h 708064"/>
                <a:gd name="connsiteX5" fmla="*/ 0 w 1532659"/>
                <a:gd name="connsiteY5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659" h="708064">
                  <a:moveTo>
                    <a:pt x="0" y="0"/>
                  </a:moveTo>
                  <a:lnTo>
                    <a:pt x="1178627" y="0"/>
                  </a:lnTo>
                  <a:lnTo>
                    <a:pt x="1532659" y="354032"/>
                  </a:lnTo>
                  <a:lnTo>
                    <a:pt x="1178627" y="708064"/>
                  </a:lnTo>
                  <a:lnTo>
                    <a:pt x="0" y="708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012" tIns="48006" rIns="201019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bg1"/>
                  </a:solidFill>
                </a:rPr>
                <a:t>Annotation</a:t>
              </a:r>
              <a:endParaRPr lang="fr-FR" sz="1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2756526" y="2950101"/>
              <a:ext cx="1770162" cy="708064"/>
            </a:xfrm>
            <a:custGeom>
              <a:avLst/>
              <a:gdLst>
                <a:gd name="connsiteX0" fmla="*/ 0 w 1770162"/>
                <a:gd name="connsiteY0" fmla="*/ 0 h 708064"/>
                <a:gd name="connsiteX1" fmla="*/ 1416130 w 1770162"/>
                <a:gd name="connsiteY1" fmla="*/ 0 h 708064"/>
                <a:gd name="connsiteX2" fmla="*/ 1770162 w 1770162"/>
                <a:gd name="connsiteY2" fmla="*/ 354032 h 708064"/>
                <a:gd name="connsiteX3" fmla="*/ 1416130 w 1770162"/>
                <a:gd name="connsiteY3" fmla="*/ 708064 h 708064"/>
                <a:gd name="connsiteX4" fmla="*/ 0 w 1770162"/>
                <a:gd name="connsiteY4" fmla="*/ 708064 h 708064"/>
                <a:gd name="connsiteX5" fmla="*/ 354032 w 1770162"/>
                <a:gd name="connsiteY5" fmla="*/ 354032 h 708064"/>
                <a:gd name="connsiteX6" fmla="*/ 0 w 1770162"/>
                <a:gd name="connsiteY6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162" h="708064">
                  <a:moveTo>
                    <a:pt x="0" y="0"/>
                  </a:moveTo>
                  <a:lnTo>
                    <a:pt x="1416130" y="0"/>
                  </a:lnTo>
                  <a:lnTo>
                    <a:pt x="1770162" y="354032"/>
                  </a:lnTo>
                  <a:lnTo>
                    <a:pt x="1416130" y="708064"/>
                  </a:lnTo>
                  <a:lnTo>
                    <a:pt x="0" y="708064"/>
                  </a:lnTo>
                  <a:lnTo>
                    <a:pt x="354032" y="354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41" tIns="48006" rIns="378035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baseline="0" dirty="0" err="1" smtClean="0">
                  <a:solidFill>
                    <a:schemeClr val="bg1"/>
                  </a:solidFill>
                </a:rPr>
                <a:t>Variabilité</a:t>
              </a:r>
              <a:r>
                <a:rPr lang="en-US" sz="1800" b="1" kern="1200" baseline="0" dirty="0" smtClean="0">
                  <a:solidFill>
                    <a:schemeClr val="bg1"/>
                  </a:solidFill>
                </a:rPr>
                <a:t> corpus</a:t>
              </a:r>
              <a:endParaRPr lang="fr-FR" sz="1800" b="1" kern="1200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29213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11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6" name="Graphique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0823"/>
              </p:ext>
            </p:extLst>
          </p:nvPr>
        </p:nvGraphicFramePr>
        <p:xfrm>
          <a:off x="1124966" y="1912122"/>
          <a:ext cx="3401722" cy="229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Graphique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083500"/>
              </p:ext>
            </p:extLst>
          </p:nvPr>
        </p:nvGraphicFramePr>
        <p:xfrm>
          <a:off x="4611024" y="1906725"/>
          <a:ext cx="4442939" cy="229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7686836" y="2376486"/>
            <a:ext cx="0" cy="1796244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551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28"/>
    </mc:Choice>
    <mc:Fallback xmlns="">
      <p:transition spd="slow" advTm="11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9" grpId="0" animBg="1"/>
      <p:bldP spid="30" grpId="0" animBg="1"/>
      <p:bldP spid="31" grpId="0" animBg="1"/>
      <p:bldP spid="32" grpId="0" animBg="1"/>
      <p:bldP spid="2" grpId="0" animBg="1"/>
      <p:bldP spid="38" grpId="0" animBg="1"/>
      <p:bldGraphic spid="36" grpId="0">
        <p:bldAsOne/>
      </p:bldGraphic>
      <p:bldGraphic spid="3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9066" y="1841023"/>
            <a:ext cx="4056112" cy="143313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</a:rPr>
              <a:t>esure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similarité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221642" y="1381134"/>
            <a:ext cx="7707953" cy="4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412032" y="773088"/>
            <a:ext cx="7632848" cy="233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 lvl="1"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3824053" y="1948796"/>
            <a:ext cx="45033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Variantes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 </a:t>
            </a:r>
            <a:r>
              <a:rPr lang="en-US" sz="2400" dirty="0">
                <a:solidFill>
                  <a:schemeClr val="bg1"/>
                </a:solidFill>
              </a:rPr>
              <a:t>55 % </a:t>
            </a:r>
            <a:r>
              <a:rPr lang="en-US" sz="2400" dirty="0" err="1" smtClean="0">
                <a:solidFill>
                  <a:schemeClr val="bg1"/>
                </a:solidFill>
              </a:rPr>
              <a:t>détectées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1547664" y="-67488"/>
            <a:ext cx="7344816" cy="868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Variabilité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EPV  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détection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3439788"/>
            <a:ext cx="8089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①</a:t>
            </a: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i="1" dirty="0" smtClean="0">
                <a:solidFill>
                  <a:schemeClr val="bg1"/>
                </a:solidFill>
              </a:rPr>
              <a:t>je </a:t>
            </a:r>
            <a:r>
              <a:rPr lang="en-US" sz="2400" i="1" dirty="0" err="1" smtClean="0">
                <a:solidFill>
                  <a:srgbClr val="FF9E1D"/>
                </a:solidFill>
              </a:rPr>
              <a:t>prend</a:t>
            </a:r>
            <a:r>
              <a:rPr lang="en-US" sz="2400" i="1" u="sng" dirty="0" err="1" smtClean="0">
                <a:solidFill>
                  <a:srgbClr val="FF9E1D"/>
                </a:solidFill>
              </a:rPr>
              <a:t>s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une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rgbClr val="FF9E1D"/>
                </a:solidFill>
              </a:rPr>
              <a:t>décision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sym typeface="Wingdings 3" panose="05040102010807070707" pitchFamily="18" charset="2"/>
              </a:rPr>
              <a:t></a:t>
            </a:r>
            <a:r>
              <a:rPr lang="en-US" dirty="0" smtClean="0">
                <a:solidFill>
                  <a:schemeClr val="bg1"/>
                </a:solidFill>
              </a:rPr>
              <a:t>②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2400" i="1" dirty="0" err="1" smtClean="0">
                <a:solidFill>
                  <a:schemeClr val="bg1"/>
                </a:solidFill>
              </a:rPr>
              <a:t>il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rgbClr val="FF9E1D"/>
                </a:solidFill>
              </a:rPr>
              <a:t>prend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une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rgbClr val="FF9E1D"/>
                </a:solidFill>
              </a:rPr>
              <a:t>décision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		                          </a:t>
            </a:r>
            <a:r>
              <a:rPr lang="en-US" dirty="0" smtClean="0">
                <a:solidFill>
                  <a:schemeClr val="bg1"/>
                </a:solidFill>
              </a:rPr>
              <a:t>③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 smtClean="0">
                <a:solidFill>
                  <a:schemeClr val="bg1"/>
                </a:solidFill>
              </a:rPr>
              <a:t>les </a:t>
            </a:r>
            <a:r>
              <a:rPr lang="en-US" sz="2400" i="1" dirty="0" err="1" smtClean="0">
                <a:solidFill>
                  <a:srgbClr val="FF9E1D"/>
                </a:solidFill>
              </a:rPr>
              <a:t>décision</a:t>
            </a:r>
            <a:r>
              <a:rPr lang="en-US" sz="2400" i="1" u="sng" dirty="0" err="1" smtClean="0">
                <a:solidFill>
                  <a:srgbClr val="FF9E1D"/>
                </a:solidFill>
              </a:rPr>
              <a:t>s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que </a:t>
            </a:r>
            <a:r>
              <a:rPr lang="en-US" sz="2400" i="1" dirty="0" err="1" smtClean="0">
                <a:solidFill>
                  <a:schemeClr val="bg1"/>
                </a:solidFill>
              </a:rPr>
              <a:t>tu</a:t>
            </a:r>
            <a:r>
              <a:rPr lang="en-US" sz="2400" i="1" dirty="0" smtClean="0">
                <a:solidFill>
                  <a:schemeClr val="bg1"/>
                </a:solidFill>
              </a:rPr>
              <a:t> as </a:t>
            </a:r>
            <a:r>
              <a:rPr lang="en-US" sz="2400" i="1" u="sng" dirty="0" err="1" smtClean="0">
                <a:solidFill>
                  <a:srgbClr val="FF9E1D"/>
                </a:solidFill>
              </a:rPr>
              <a:t>prises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Expériences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4214540" y="2391046"/>
            <a:ext cx="648072" cy="26928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2713598">
            <a:off x="4336337" y="3736584"/>
            <a:ext cx="58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sym typeface="Wingdings 3" panose="05040102010807070707" pitchFamily="18" charset="2"/>
              </a:rPr>
              <a:t></a:t>
            </a:r>
            <a:endParaRPr lang="fr-FR" sz="3200" dirty="0">
              <a:solidFill>
                <a:schemeClr val="bg1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577899" y="1052736"/>
            <a:ext cx="5079622" cy="708064"/>
            <a:chOff x="1577899" y="2950101"/>
            <a:chExt cx="5079622" cy="708064"/>
          </a:xfrm>
        </p:grpSpPr>
        <p:sp>
          <p:nvSpPr>
            <p:cNvPr id="25" name="Forme libre 24"/>
            <p:cNvSpPr/>
            <p:nvPr/>
          </p:nvSpPr>
          <p:spPr>
            <a:xfrm>
              <a:off x="1577899" y="2950101"/>
              <a:ext cx="1532659" cy="708064"/>
            </a:xfrm>
            <a:custGeom>
              <a:avLst/>
              <a:gdLst>
                <a:gd name="connsiteX0" fmla="*/ 0 w 1532659"/>
                <a:gd name="connsiteY0" fmla="*/ 0 h 708064"/>
                <a:gd name="connsiteX1" fmla="*/ 1178627 w 1532659"/>
                <a:gd name="connsiteY1" fmla="*/ 0 h 708064"/>
                <a:gd name="connsiteX2" fmla="*/ 1532659 w 1532659"/>
                <a:gd name="connsiteY2" fmla="*/ 354032 h 708064"/>
                <a:gd name="connsiteX3" fmla="*/ 1178627 w 1532659"/>
                <a:gd name="connsiteY3" fmla="*/ 708064 h 708064"/>
                <a:gd name="connsiteX4" fmla="*/ 0 w 1532659"/>
                <a:gd name="connsiteY4" fmla="*/ 708064 h 708064"/>
                <a:gd name="connsiteX5" fmla="*/ 0 w 1532659"/>
                <a:gd name="connsiteY5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659" h="708064">
                  <a:moveTo>
                    <a:pt x="0" y="0"/>
                  </a:moveTo>
                  <a:lnTo>
                    <a:pt x="1178627" y="0"/>
                  </a:lnTo>
                  <a:lnTo>
                    <a:pt x="1532659" y="354032"/>
                  </a:lnTo>
                  <a:lnTo>
                    <a:pt x="1178627" y="708064"/>
                  </a:lnTo>
                  <a:lnTo>
                    <a:pt x="0" y="708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012" tIns="48006" rIns="201019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bg1"/>
                  </a:solidFill>
                </a:rPr>
                <a:t>Annotation</a:t>
              </a:r>
              <a:endParaRPr lang="fr-FR" sz="1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2756526" y="2950101"/>
              <a:ext cx="1770162" cy="708064"/>
            </a:xfrm>
            <a:custGeom>
              <a:avLst/>
              <a:gdLst>
                <a:gd name="connsiteX0" fmla="*/ 0 w 1770162"/>
                <a:gd name="connsiteY0" fmla="*/ 0 h 708064"/>
                <a:gd name="connsiteX1" fmla="*/ 1416130 w 1770162"/>
                <a:gd name="connsiteY1" fmla="*/ 0 h 708064"/>
                <a:gd name="connsiteX2" fmla="*/ 1770162 w 1770162"/>
                <a:gd name="connsiteY2" fmla="*/ 354032 h 708064"/>
                <a:gd name="connsiteX3" fmla="*/ 1416130 w 1770162"/>
                <a:gd name="connsiteY3" fmla="*/ 708064 h 708064"/>
                <a:gd name="connsiteX4" fmla="*/ 0 w 1770162"/>
                <a:gd name="connsiteY4" fmla="*/ 708064 h 708064"/>
                <a:gd name="connsiteX5" fmla="*/ 354032 w 1770162"/>
                <a:gd name="connsiteY5" fmla="*/ 354032 h 708064"/>
                <a:gd name="connsiteX6" fmla="*/ 0 w 1770162"/>
                <a:gd name="connsiteY6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162" h="708064">
                  <a:moveTo>
                    <a:pt x="0" y="0"/>
                  </a:moveTo>
                  <a:lnTo>
                    <a:pt x="1416130" y="0"/>
                  </a:lnTo>
                  <a:lnTo>
                    <a:pt x="1770162" y="354032"/>
                  </a:lnTo>
                  <a:lnTo>
                    <a:pt x="1416130" y="708064"/>
                  </a:lnTo>
                  <a:lnTo>
                    <a:pt x="0" y="708064"/>
                  </a:lnTo>
                  <a:lnTo>
                    <a:pt x="354032" y="354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41" tIns="48006" rIns="378035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baseline="0" dirty="0" err="1" smtClean="0">
                  <a:solidFill>
                    <a:schemeClr val="bg1"/>
                  </a:solidFill>
                </a:rPr>
                <a:t>Variabilité</a:t>
              </a:r>
              <a:r>
                <a:rPr lang="en-US" sz="1800" b="1" kern="1200" baseline="0" dirty="0" smtClean="0">
                  <a:solidFill>
                    <a:schemeClr val="bg1"/>
                  </a:solidFill>
                </a:rPr>
                <a:t> corpus</a:t>
              </a:r>
              <a:endParaRPr lang="fr-FR" sz="1800" b="1" kern="12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4172656" y="2950101"/>
              <a:ext cx="2484865" cy="708064"/>
            </a:xfrm>
            <a:custGeom>
              <a:avLst/>
              <a:gdLst>
                <a:gd name="connsiteX0" fmla="*/ 0 w 2484865"/>
                <a:gd name="connsiteY0" fmla="*/ 0 h 708064"/>
                <a:gd name="connsiteX1" fmla="*/ 2130833 w 2484865"/>
                <a:gd name="connsiteY1" fmla="*/ 0 h 708064"/>
                <a:gd name="connsiteX2" fmla="*/ 2484865 w 2484865"/>
                <a:gd name="connsiteY2" fmla="*/ 354032 h 708064"/>
                <a:gd name="connsiteX3" fmla="*/ 2130833 w 2484865"/>
                <a:gd name="connsiteY3" fmla="*/ 708064 h 708064"/>
                <a:gd name="connsiteX4" fmla="*/ 0 w 2484865"/>
                <a:gd name="connsiteY4" fmla="*/ 708064 h 708064"/>
                <a:gd name="connsiteX5" fmla="*/ 354032 w 2484865"/>
                <a:gd name="connsiteY5" fmla="*/ 354032 h 708064"/>
                <a:gd name="connsiteX6" fmla="*/ 0 w 2484865"/>
                <a:gd name="connsiteY6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865" h="708064">
                  <a:moveTo>
                    <a:pt x="0" y="0"/>
                  </a:moveTo>
                  <a:lnTo>
                    <a:pt x="2130833" y="0"/>
                  </a:lnTo>
                  <a:lnTo>
                    <a:pt x="2484865" y="354032"/>
                  </a:lnTo>
                  <a:lnTo>
                    <a:pt x="2130833" y="708064"/>
                  </a:lnTo>
                  <a:lnTo>
                    <a:pt x="0" y="708064"/>
                  </a:lnTo>
                  <a:lnTo>
                    <a:pt x="354032" y="354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41" tIns="48006" rIns="378035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baseline="0" dirty="0" err="1" smtClean="0">
                  <a:solidFill>
                    <a:schemeClr val="bg1"/>
                  </a:solidFill>
                </a:rPr>
                <a:t>Détection</a:t>
              </a:r>
              <a:r>
                <a:rPr lang="en-US" sz="1800" b="1" kern="1200" baseline="0" dirty="0" smtClean="0">
                  <a:solidFill>
                    <a:schemeClr val="bg1"/>
                  </a:solidFill>
                </a:rPr>
                <a:t> auto </a:t>
              </a:r>
              <a:endParaRPr lang="fr-FR" sz="1800" b="1" kern="1200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3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9"/>
    </mc:Choice>
    <mc:Fallback xmlns="">
      <p:transition spd="slow" advTm="46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620688"/>
            <a:ext cx="7632848" cy="59766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89875" y="1359572"/>
            <a:ext cx="7707953" cy="4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412032" y="773088"/>
            <a:ext cx="7632848" cy="233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719584" y="1940802"/>
            <a:ext cx="532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Validité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 </a:t>
            </a:r>
            <a:r>
              <a:rPr lang="en-US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Comparaison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400" cap="small" dirty="0" err="1" smtClean="0">
                <a:solidFill>
                  <a:schemeClr val="bg1"/>
                </a:solidFill>
              </a:rPr>
              <a:t>Tutin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2400" dirty="0" err="1" smtClean="0">
                <a:solidFill>
                  <a:srgbClr val="FF9E1D"/>
                </a:solidFill>
              </a:rPr>
              <a:t>Verbe</a:t>
            </a:r>
            <a:r>
              <a:rPr lang="en-US" sz="2400" dirty="0" smtClean="0">
                <a:solidFill>
                  <a:srgbClr val="FF9E1D"/>
                </a:solidFill>
              </a:rPr>
              <a:t>-(</a:t>
            </a:r>
            <a:r>
              <a:rPr lang="en-US" sz="2400" dirty="0" err="1" smtClean="0">
                <a:solidFill>
                  <a:srgbClr val="FF9E1D"/>
                </a:solidFill>
              </a:rPr>
              <a:t>Det</a:t>
            </a:r>
            <a:r>
              <a:rPr lang="en-US" sz="2400" dirty="0" smtClean="0">
                <a:solidFill>
                  <a:srgbClr val="FF9E1D"/>
                </a:solidFill>
              </a:rPr>
              <a:t>)-Nom</a:t>
            </a:r>
            <a:endParaRPr lang="fr-FR" sz="2400" dirty="0">
              <a:solidFill>
                <a:srgbClr val="FF9E1D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0469" t="26900" r="22438" b="25500"/>
          <a:stretch/>
        </p:blipFill>
        <p:spPr>
          <a:xfrm>
            <a:off x="1332887" y="2892279"/>
            <a:ext cx="7559593" cy="3545186"/>
          </a:xfrm>
          <a:prstGeom prst="rect">
            <a:avLst/>
          </a:prstGeom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1700064" y="84912"/>
            <a:ext cx="7344816" cy="868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Mesure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Variabilité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EPV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Expériences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7270382" y="1753481"/>
            <a:ext cx="504618" cy="24193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577899" y="1052736"/>
            <a:ext cx="5079622" cy="708064"/>
            <a:chOff x="1577899" y="2950101"/>
            <a:chExt cx="5079622" cy="708064"/>
          </a:xfrm>
        </p:grpSpPr>
        <p:sp>
          <p:nvSpPr>
            <p:cNvPr id="26" name="Forme libre 25"/>
            <p:cNvSpPr/>
            <p:nvPr/>
          </p:nvSpPr>
          <p:spPr>
            <a:xfrm>
              <a:off x="1577899" y="2950101"/>
              <a:ext cx="1532659" cy="708064"/>
            </a:xfrm>
            <a:custGeom>
              <a:avLst/>
              <a:gdLst>
                <a:gd name="connsiteX0" fmla="*/ 0 w 1532659"/>
                <a:gd name="connsiteY0" fmla="*/ 0 h 708064"/>
                <a:gd name="connsiteX1" fmla="*/ 1178627 w 1532659"/>
                <a:gd name="connsiteY1" fmla="*/ 0 h 708064"/>
                <a:gd name="connsiteX2" fmla="*/ 1532659 w 1532659"/>
                <a:gd name="connsiteY2" fmla="*/ 354032 h 708064"/>
                <a:gd name="connsiteX3" fmla="*/ 1178627 w 1532659"/>
                <a:gd name="connsiteY3" fmla="*/ 708064 h 708064"/>
                <a:gd name="connsiteX4" fmla="*/ 0 w 1532659"/>
                <a:gd name="connsiteY4" fmla="*/ 708064 h 708064"/>
                <a:gd name="connsiteX5" fmla="*/ 0 w 1532659"/>
                <a:gd name="connsiteY5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659" h="708064">
                  <a:moveTo>
                    <a:pt x="0" y="0"/>
                  </a:moveTo>
                  <a:lnTo>
                    <a:pt x="1178627" y="0"/>
                  </a:lnTo>
                  <a:lnTo>
                    <a:pt x="1532659" y="354032"/>
                  </a:lnTo>
                  <a:lnTo>
                    <a:pt x="1178627" y="708064"/>
                  </a:lnTo>
                  <a:lnTo>
                    <a:pt x="0" y="708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012" tIns="48006" rIns="201019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bg1"/>
                  </a:solidFill>
                </a:rPr>
                <a:t>Annotation</a:t>
              </a:r>
              <a:endParaRPr lang="fr-FR" sz="1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2756526" y="2950101"/>
              <a:ext cx="1770162" cy="708064"/>
            </a:xfrm>
            <a:custGeom>
              <a:avLst/>
              <a:gdLst>
                <a:gd name="connsiteX0" fmla="*/ 0 w 1770162"/>
                <a:gd name="connsiteY0" fmla="*/ 0 h 708064"/>
                <a:gd name="connsiteX1" fmla="*/ 1416130 w 1770162"/>
                <a:gd name="connsiteY1" fmla="*/ 0 h 708064"/>
                <a:gd name="connsiteX2" fmla="*/ 1770162 w 1770162"/>
                <a:gd name="connsiteY2" fmla="*/ 354032 h 708064"/>
                <a:gd name="connsiteX3" fmla="*/ 1416130 w 1770162"/>
                <a:gd name="connsiteY3" fmla="*/ 708064 h 708064"/>
                <a:gd name="connsiteX4" fmla="*/ 0 w 1770162"/>
                <a:gd name="connsiteY4" fmla="*/ 708064 h 708064"/>
                <a:gd name="connsiteX5" fmla="*/ 354032 w 1770162"/>
                <a:gd name="connsiteY5" fmla="*/ 354032 h 708064"/>
                <a:gd name="connsiteX6" fmla="*/ 0 w 1770162"/>
                <a:gd name="connsiteY6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162" h="708064">
                  <a:moveTo>
                    <a:pt x="0" y="0"/>
                  </a:moveTo>
                  <a:lnTo>
                    <a:pt x="1416130" y="0"/>
                  </a:lnTo>
                  <a:lnTo>
                    <a:pt x="1770162" y="354032"/>
                  </a:lnTo>
                  <a:lnTo>
                    <a:pt x="1416130" y="708064"/>
                  </a:lnTo>
                  <a:lnTo>
                    <a:pt x="0" y="708064"/>
                  </a:lnTo>
                  <a:lnTo>
                    <a:pt x="354032" y="354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41" tIns="48006" rIns="378035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baseline="0" dirty="0" err="1" smtClean="0">
                  <a:solidFill>
                    <a:schemeClr val="bg1"/>
                  </a:solidFill>
                </a:rPr>
                <a:t>Variabilité</a:t>
              </a:r>
              <a:r>
                <a:rPr lang="en-US" sz="1800" b="1" kern="1200" baseline="0" dirty="0" smtClean="0">
                  <a:solidFill>
                    <a:schemeClr val="bg1"/>
                  </a:solidFill>
                </a:rPr>
                <a:t> corpus</a:t>
              </a:r>
              <a:endParaRPr lang="fr-FR" sz="1800" b="1" kern="12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4172656" y="2950101"/>
              <a:ext cx="2484865" cy="708064"/>
            </a:xfrm>
            <a:custGeom>
              <a:avLst/>
              <a:gdLst>
                <a:gd name="connsiteX0" fmla="*/ 0 w 2484865"/>
                <a:gd name="connsiteY0" fmla="*/ 0 h 708064"/>
                <a:gd name="connsiteX1" fmla="*/ 2130833 w 2484865"/>
                <a:gd name="connsiteY1" fmla="*/ 0 h 708064"/>
                <a:gd name="connsiteX2" fmla="*/ 2484865 w 2484865"/>
                <a:gd name="connsiteY2" fmla="*/ 354032 h 708064"/>
                <a:gd name="connsiteX3" fmla="*/ 2130833 w 2484865"/>
                <a:gd name="connsiteY3" fmla="*/ 708064 h 708064"/>
                <a:gd name="connsiteX4" fmla="*/ 0 w 2484865"/>
                <a:gd name="connsiteY4" fmla="*/ 708064 h 708064"/>
                <a:gd name="connsiteX5" fmla="*/ 354032 w 2484865"/>
                <a:gd name="connsiteY5" fmla="*/ 354032 h 708064"/>
                <a:gd name="connsiteX6" fmla="*/ 0 w 2484865"/>
                <a:gd name="connsiteY6" fmla="*/ 0 h 7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865" h="708064">
                  <a:moveTo>
                    <a:pt x="0" y="0"/>
                  </a:moveTo>
                  <a:lnTo>
                    <a:pt x="2130833" y="0"/>
                  </a:lnTo>
                  <a:lnTo>
                    <a:pt x="2484865" y="354032"/>
                  </a:lnTo>
                  <a:lnTo>
                    <a:pt x="2130833" y="708064"/>
                  </a:lnTo>
                  <a:lnTo>
                    <a:pt x="0" y="708064"/>
                  </a:lnTo>
                  <a:lnTo>
                    <a:pt x="354032" y="354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041" tIns="48006" rIns="378035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baseline="0" dirty="0" err="1" smtClean="0">
                  <a:solidFill>
                    <a:schemeClr val="bg1"/>
                  </a:solidFill>
                </a:rPr>
                <a:t>Détection</a:t>
              </a:r>
              <a:r>
                <a:rPr lang="en-US" sz="1800" b="1" kern="1200" baseline="0" dirty="0" smtClean="0">
                  <a:solidFill>
                    <a:schemeClr val="bg1"/>
                  </a:solidFill>
                </a:rPr>
                <a:t> auto </a:t>
              </a:r>
              <a:endParaRPr lang="fr-FR" sz="1800" b="1" kern="1200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Forme libre 31"/>
          <p:cNvSpPr/>
          <p:nvPr/>
        </p:nvSpPr>
        <p:spPr>
          <a:xfrm>
            <a:off x="6303488" y="1052736"/>
            <a:ext cx="2640037" cy="708064"/>
          </a:xfrm>
          <a:custGeom>
            <a:avLst/>
            <a:gdLst>
              <a:gd name="connsiteX0" fmla="*/ 0 w 2640037"/>
              <a:gd name="connsiteY0" fmla="*/ 0 h 708064"/>
              <a:gd name="connsiteX1" fmla="*/ 2286005 w 2640037"/>
              <a:gd name="connsiteY1" fmla="*/ 0 h 708064"/>
              <a:gd name="connsiteX2" fmla="*/ 2640037 w 2640037"/>
              <a:gd name="connsiteY2" fmla="*/ 354032 h 708064"/>
              <a:gd name="connsiteX3" fmla="*/ 2286005 w 2640037"/>
              <a:gd name="connsiteY3" fmla="*/ 708064 h 708064"/>
              <a:gd name="connsiteX4" fmla="*/ 0 w 2640037"/>
              <a:gd name="connsiteY4" fmla="*/ 708064 h 708064"/>
              <a:gd name="connsiteX5" fmla="*/ 354032 w 2640037"/>
              <a:gd name="connsiteY5" fmla="*/ 354032 h 708064"/>
              <a:gd name="connsiteX6" fmla="*/ 0 w 2640037"/>
              <a:gd name="connsiteY6" fmla="*/ 0 h 7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037" h="708064">
                <a:moveTo>
                  <a:pt x="0" y="0"/>
                </a:moveTo>
                <a:lnTo>
                  <a:pt x="2286005" y="0"/>
                </a:lnTo>
                <a:lnTo>
                  <a:pt x="2640037" y="354032"/>
                </a:lnTo>
                <a:lnTo>
                  <a:pt x="2286005" y="708064"/>
                </a:lnTo>
                <a:lnTo>
                  <a:pt x="0" y="708064"/>
                </a:lnTo>
                <a:lnTo>
                  <a:pt x="354032" y="3540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3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426041" tIns="48006" rIns="378035" bIns="4800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solidFill>
                  <a:schemeClr val="bg1"/>
                </a:solidFill>
              </a:rPr>
              <a:t>Mesure</a:t>
            </a:r>
            <a:r>
              <a:rPr lang="en-US" sz="1800" b="1" kern="1200" dirty="0" smtClean="0">
                <a:solidFill>
                  <a:schemeClr val="bg1"/>
                </a:solidFill>
              </a:rPr>
              <a:t>  </a:t>
            </a:r>
            <a:r>
              <a:rPr lang="en-US" sz="1800" b="1" kern="1200" dirty="0" err="1" smtClean="0">
                <a:solidFill>
                  <a:schemeClr val="bg1"/>
                </a:solidFill>
              </a:rPr>
              <a:t>variabilité</a:t>
            </a:r>
            <a:endParaRPr lang="fr-FR" sz="1800" b="1" kern="1200" dirty="0">
              <a:solidFill>
                <a:schemeClr val="bg1"/>
              </a:solidFill>
            </a:endParaRPr>
          </a:p>
        </p:txBody>
      </p:sp>
      <p:sp>
        <p:nvSpPr>
          <p:cNvPr id="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2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2"/>
    </mc:Choice>
    <mc:Fallback xmlns="">
      <p:transition spd="slow" advTm="30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620688"/>
            <a:ext cx="7632848" cy="59766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89875" y="1359572"/>
            <a:ext cx="7707953" cy="4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1043608" y="773088"/>
                <a:ext cx="8001272" cy="5824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Similarité entre 2 </a:t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variantes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 “</a:t>
                </a:r>
                <a:r>
                  <a:rPr lang="en-US" sz="2200" i="1" dirty="0" err="1" smtClean="0">
                    <a:solidFill>
                      <a:srgbClr val="FF9E1D"/>
                    </a:solidFill>
                  </a:rPr>
                  <a:t>prendre</a:t>
                </a:r>
                <a:r>
                  <a:rPr lang="en-US" sz="2200" i="1" dirty="0" smtClean="0">
                    <a:solidFill>
                      <a:srgbClr val="FF9E1D"/>
                    </a:solidFill>
                  </a:rPr>
                  <a:t> </a:t>
                </a:r>
                <a:r>
                  <a:rPr lang="en-US" sz="2200" i="1" dirty="0" err="1" smtClean="0">
                    <a:solidFill>
                      <a:srgbClr val="FF9E1D"/>
                    </a:solidFill>
                  </a:rPr>
                  <a:t>décision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”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bg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bg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bg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4400" dirty="0" smtClean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err="1" smtClean="0">
                    <a:solidFill>
                      <a:schemeClr val="bg1"/>
                    </a:solidFill>
                  </a:rPr>
                  <a:t>S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Sørensen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-Dice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nary>
                          <m:naryPr>
                            <m:chr m:val="⋂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nary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pPr marL="857250" lvl="1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Rigidité</a:t>
                </a:r>
                <a:r>
                  <a:rPr lang="en-US" sz="2200" dirty="0">
                    <a:solidFill>
                      <a:schemeClr val="bg1"/>
                    </a:solidFill>
                  </a:rPr>
                  <a:t> R</a:t>
                </a:r>
                <a:r>
                  <a:rPr lang="en-US" sz="2200" baseline="-25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aseline="-25000" dirty="0">
                        <a:solidFill>
                          <a:schemeClr val="bg1"/>
                        </a:solidFill>
                      </a:rPr>
                      <m:t>x</m:t>
                    </m:r>
                    <m:r>
                      <a:rPr lang="en-US" sz="22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acc>
                      <m:accPr>
                        <m:chr m:val="̅"/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m:rPr>
                            <m:nor/>
                          </m:rPr>
                          <a:rPr lang="en-US" sz="2200" b="0" i="0" baseline="-25000" dirty="0" smtClean="0">
                            <a:solidFill>
                              <a:schemeClr val="bg1"/>
                            </a:solidFill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  avec x </a:t>
                </a:r>
                <a:r>
                  <a:rPr lang="fr-FR" sz="2400" dirty="0">
                    <a:solidFill>
                      <a:schemeClr val="bg1"/>
                    </a:solidFill>
                  </a:rPr>
                  <a:t>∈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 {M,S,L} </a:t>
                </a:r>
              </a:p>
              <a:p>
                <a:pPr marL="514350" lvl="1" indent="0">
                  <a:spcBef>
                    <a:spcPts val="0"/>
                  </a:spcBef>
                  <a:buNone/>
                </a:pPr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pPr marL="514350" lvl="1" indent="0">
                  <a:spcBef>
                    <a:spcPts val="0"/>
                  </a:spcBef>
                  <a:buNone/>
                </a:pPr>
                <a:r>
                  <a:rPr lang="en-US" sz="2200" dirty="0" err="1" smtClean="0">
                    <a:solidFill>
                      <a:schemeClr val="bg1"/>
                    </a:solidFill>
                  </a:rPr>
                  <a:t>Variabilité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 EP   =    1 – R   </a:t>
                </a:r>
                <a:r>
                  <a:rPr lang="en-US" sz="22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 </a:t>
                </a:r>
                <a:r>
                  <a:rPr lang="en-US" sz="2200" b="1" dirty="0" smtClean="0">
                    <a:solidFill>
                      <a:srgbClr val="FF9E1D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200" b="1" baseline="-25000" dirty="0" smtClean="0">
                    <a:solidFill>
                      <a:srgbClr val="FF9E1D"/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n-US" sz="22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en-US" sz="2200" b="1" dirty="0" smtClean="0">
                    <a:solidFill>
                      <a:srgbClr val="FF9E1D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200" b="1" baseline="-25000" dirty="0" smtClean="0">
                    <a:solidFill>
                      <a:srgbClr val="FF9E1D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sz="2200" dirty="0" smtClean="0">
                    <a:solidFill>
                      <a:srgbClr val="FF9E1D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en-US" sz="2200" b="1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sz="2200" b="1" baseline="-25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L</a:t>
                </a:r>
                <a:r>
                  <a:rPr lang="en-US" sz="2200" baseline="-25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marL="514350" lvl="1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     </a:t>
                </a:r>
                <a:r>
                  <a:rPr lang="en-US" sz="2200" dirty="0" err="1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poids</a:t>
                </a:r>
                <a:r>
                  <a:rPr lang="en-US" sz="22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Nom = 1      </a:t>
                </a:r>
                <a:r>
                  <a:rPr lang="en-US" sz="2200" dirty="0" err="1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Det</a:t>
                </a:r>
                <a:r>
                  <a:rPr lang="en-US" sz="22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= 0      </a:t>
                </a:r>
                <a:r>
                  <a:rPr lang="en-US" sz="2200" dirty="0" err="1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Verbe</a:t>
                </a:r>
                <a:r>
                  <a:rPr lang="en-US" sz="22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= 0</a:t>
                </a:r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pPr lvl="1"/>
                <a:endParaRPr lang="fr-FR" dirty="0" smtClean="0"/>
              </a:p>
              <a:p>
                <a:pPr>
                  <a:buFont typeface="Wingdings"/>
                  <a:buChar char="à"/>
                </a:pPr>
                <a:endParaRPr lang="en-US" dirty="0" smtClean="0"/>
              </a:p>
              <a:p>
                <a:pPr>
                  <a:buFont typeface="Wingdings"/>
                  <a:buChar char="à"/>
                </a:pPr>
                <a:endParaRPr lang="en-US" dirty="0" smtClean="0"/>
              </a:p>
              <a:p>
                <a:pPr>
                  <a:buFont typeface="Wingdings"/>
                  <a:buChar char="à"/>
                </a:pPr>
                <a:endParaRPr lang="fr-FR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773088"/>
                <a:ext cx="8001272" cy="5824264"/>
              </a:xfrm>
              <a:prstGeom prst="rect">
                <a:avLst/>
              </a:prstGeom>
              <a:blipFill>
                <a:blip r:embed="rId5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3"/>
          <p:cNvSpPr txBox="1">
            <a:spLocks/>
          </p:cNvSpPr>
          <p:nvPr/>
        </p:nvSpPr>
        <p:spPr>
          <a:xfrm>
            <a:off x="1480954" y="-69484"/>
            <a:ext cx="7344816" cy="868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Mesure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Variabilité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EPV  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méthode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67314" y="3007374"/>
            <a:ext cx="123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Corpus UD 2.0</a:t>
            </a:r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39368" t="35235" r="9248" b="35973"/>
          <a:stretch/>
        </p:blipFill>
        <p:spPr>
          <a:xfrm>
            <a:off x="1835696" y="1131776"/>
            <a:ext cx="5873950" cy="28269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13003" y="2262636"/>
            <a:ext cx="300244" cy="166827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907925" y="2262636"/>
            <a:ext cx="807748" cy="144484"/>
          </a:xfrm>
          <a:prstGeom prst="rect">
            <a:avLst/>
          </a:prstGeom>
          <a:solidFill>
            <a:srgbClr val="6096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431109" y="2260398"/>
            <a:ext cx="272363" cy="169065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772671" y="2262636"/>
            <a:ext cx="327790" cy="166827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05044" y="2262636"/>
            <a:ext cx="279712" cy="166829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034437" y="3764111"/>
            <a:ext cx="376142" cy="131239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17585" y="3764111"/>
            <a:ext cx="477976" cy="131239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052383" y="3764111"/>
            <a:ext cx="350958" cy="131239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43196" y="3764111"/>
            <a:ext cx="348323" cy="131239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41754" y="2280883"/>
            <a:ext cx="486656" cy="148581"/>
          </a:xfrm>
          <a:prstGeom prst="rect">
            <a:avLst/>
          </a:prstGeom>
          <a:solidFill>
            <a:srgbClr val="6096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707680" y="2062438"/>
            <a:ext cx="759669" cy="218444"/>
          </a:xfrm>
          <a:prstGeom prst="rect">
            <a:avLst/>
          </a:prstGeom>
          <a:solidFill>
            <a:srgbClr val="EE7D00">
              <a:alpha val="46000"/>
            </a:srgbClr>
          </a:solidFill>
          <a:ln>
            <a:solidFill>
              <a:srgbClr val="EE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678419" y="2055980"/>
            <a:ext cx="759669" cy="205886"/>
          </a:xfrm>
          <a:prstGeom prst="rect">
            <a:avLst/>
          </a:prstGeom>
          <a:solidFill>
            <a:srgbClr val="EE7D00">
              <a:alpha val="46000"/>
            </a:srgbClr>
          </a:solidFill>
          <a:ln>
            <a:solidFill>
              <a:srgbClr val="EE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108346" y="3562060"/>
            <a:ext cx="759669" cy="181950"/>
          </a:xfrm>
          <a:prstGeom prst="rect">
            <a:avLst/>
          </a:prstGeom>
          <a:solidFill>
            <a:srgbClr val="EE7D00">
              <a:alpha val="46000"/>
            </a:srgbClr>
          </a:solidFill>
          <a:ln>
            <a:solidFill>
              <a:srgbClr val="EE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6555662" y="3572233"/>
            <a:ext cx="558797" cy="191878"/>
          </a:xfrm>
          <a:prstGeom prst="rect">
            <a:avLst/>
          </a:prstGeom>
          <a:solidFill>
            <a:srgbClr val="EE7D00">
              <a:alpha val="46000"/>
            </a:srgbClr>
          </a:solidFill>
          <a:ln>
            <a:solidFill>
              <a:srgbClr val="EE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357705" y="1809450"/>
            <a:ext cx="320714" cy="139363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984757" y="1639862"/>
            <a:ext cx="186475" cy="117281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995561" y="1424022"/>
            <a:ext cx="209055" cy="129810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663041" y="1618332"/>
            <a:ext cx="371394" cy="138811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2389518" y="1620972"/>
            <a:ext cx="318163" cy="141173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578900" y="3104565"/>
            <a:ext cx="320714" cy="139363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5369068" y="2927628"/>
            <a:ext cx="209832" cy="139363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964140" y="2697110"/>
            <a:ext cx="404927" cy="139363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816731" y="3251703"/>
            <a:ext cx="207899" cy="153233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477564" y="3782086"/>
            <a:ext cx="491109" cy="111329"/>
          </a:xfrm>
          <a:prstGeom prst="rect">
            <a:avLst/>
          </a:prstGeom>
          <a:solidFill>
            <a:srgbClr val="6096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505865" y="3779903"/>
            <a:ext cx="1036579" cy="113512"/>
          </a:xfrm>
          <a:prstGeom prst="rect">
            <a:avLst/>
          </a:prstGeom>
          <a:solidFill>
            <a:srgbClr val="6096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984756" y="3405325"/>
            <a:ext cx="405890" cy="120539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2428769" y="1834298"/>
            <a:ext cx="413697" cy="111082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376862" y="1829296"/>
            <a:ext cx="431909" cy="111082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909587" y="3410746"/>
            <a:ext cx="327709" cy="132536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5867890" y="3262052"/>
            <a:ext cx="233731" cy="132536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756084" y="3125466"/>
            <a:ext cx="190640" cy="107461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Expériences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69067" y="3998232"/>
            <a:ext cx="3548785" cy="10295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-25000" dirty="0" smtClean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= </a:t>
            </a:r>
            <a:r>
              <a:rPr lang="en-US" sz="2000" dirty="0" err="1">
                <a:solidFill>
                  <a:schemeClr val="tx1"/>
                </a:solidFill>
              </a:rPr>
              <a:t>similarité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morphologique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-25000" dirty="0" smtClean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= </a:t>
            </a:r>
            <a:r>
              <a:rPr lang="en-US" sz="2000" dirty="0" smtClean="0">
                <a:solidFill>
                  <a:schemeClr val="tx1"/>
                </a:solidFill>
              </a:rPr>
              <a:t>                   </a:t>
            </a:r>
            <a:r>
              <a:rPr lang="en-US" sz="2000" dirty="0" err="1" smtClean="0">
                <a:solidFill>
                  <a:schemeClr val="tx1"/>
                </a:solidFill>
              </a:rPr>
              <a:t>syntaxique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baseline="-25000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 =                    </a:t>
            </a:r>
            <a:r>
              <a:rPr lang="en-US" sz="2000" dirty="0" err="1">
                <a:solidFill>
                  <a:schemeClr val="tx1"/>
                </a:solidFill>
              </a:rPr>
              <a:t>linéaire</a:t>
            </a:r>
            <a:r>
              <a:rPr lang="en-US" sz="2000" dirty="0">
                <a:solidFill>
                  <a:schemeClr val="tx1"/>
                </a:solidFill>
              </a:rPr>
              <a:t>  (POS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84756" y="4044757"/>
            <a:ext cx="2858373" cy="321467"/>
          </a:xfrm>
          <a:prstGeom prst="rect">
            <a:avLst/>
          </a:prstGeom>
          <a:solidFill>
            <a:srgbClr val="6096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984756" y="4653136"/>
            <a:ext cx="2858373" cy="327803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5985621" y="4362680"/>
            <a:ext cx="2857508" cy="290456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743332" y="4298289"/>
            <a:ext cx="410030" cy="31455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6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95"/>
    </mc:Choice>
    <mc:Fallback xmlns="">
      <p:transition spd="slow" advTm="148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5" grpId="0" animBg="1"/>
      <p:bldP spid="33" grpId="0" animBg="1"/>
      <p:bldP spid="34" grpId="0" animBg="1"/>
      <p:bldP spid="51" grpId="0" animBg="1"/>
      <p:bldP spid="45" grpId="0" animBg="1"/>
      <p:bldP spid="44" grpId="0" animBg="1"/>
      <p:bldP spid="52" grpId="0" animBg="1"/>
      <p:bldP spid="54" grpId="0" animBg="1"/>
      <p:bldP spid="50" grpId="0" animBg="1"/>
      <p:bldP spid="6" grpId="0" animBg="1"/>
      <p:bldP spid="53" grpId="0" animBg="1"/>
      <p:bldP spid="56" grpId="0" animBg="1"/>
      <p:bldP spid="5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620688"/>
            <a:ext cx="7632848" cy="59766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89875" y="1359572"/>
            <a:ext cx="7707953" cy="4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280555" y="850862"/>
            <a:ext cx="7632848" cy="582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</a:rPr>
              <a:t>Validité</a:t>
            </a:r>
            <a:r>
              <a:rPr lang="en-US" sz="2400" dirty="0" smtClean="0">
                <a:solidFill>
                  <a:schemeClr val="bg1"/>
                </a:solidFill>
              </a:rPr>
              <a:t> de la </a:t>
            </a:r>
            <a:r>
              <a:rPr lang="en-US" sz="2400" dirty="0" err="1" smtClean="0">
                <a:solidFill>
                  <a:schemeClr val="bg1"/>
                </a:solidFill>
              </a:rPr>
              <a:t>mesure</a:t>
            </a:r>
            <a:r>
              <a:rPr lang="en-US" sz="2400" dirty="0" smtClean="0">
                <a:solidFill>
                  <a:schemeClr val="bg1"/>
                </a:solidFill>
              </a:rPr>
              <a:t> : </a:t>
            </a:r>
            <a:r>
              <a:rPr lang="en-US" sz="2400" dirty="0">
                <a:solidFill>
                  <a:schemeClr val="bg1"/>
                </a:solidFill>
              </a:rPr>
              <a:t>18 EPV (270 occ.)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 </a:t>
            </a:r>
            <a:r>
              <a:rPr lang="en-US" sz="2400" dirty="0" smtClean="0">
                <a:solidFill>
                  <a:schemeClr val="bg1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M                                                </a:t>
            </a:r>
            <a:r>
              <a:rPr lang="en-US" sz="2400" dirty="0" smtClean="0">
                <a:solidFill>
                  <a:schemeClr val="bg1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sz="2400" dirty="0" smtClean="0">
                <a:solidFill>
                  <a:schemeClr val="bg1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S </a:t>
            </a:r>
            <a:endParaRPr lang="en-US" sz="2400" cap="small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cap="small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							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r>
              <a:rPr lang="en-US" sz="2400" dirty="0" smtClean="0">
                <a:solidFill>
                  <a:srgbClr val="60960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</a:t>
            </a:r>
            <a:r>
              <a:rPr lang="en-US" sz="2000" dirty="0" err="1" smtClean="0">
                <a:solidFill>
                  <a:schemeClr val="bg1"/>
                </a:solidFill>
              </a:rPr>
              <a:t>orrélation</a:t>
            </a:r>
            <a:r>
              <a:rPr lang="en-US" sz="2000" dirty="0" smtClean="0">
                <a:solidFill>
                  <a:schemeClr val="bg1"/>
                </a:solidFill>
              </a:rPr>
              <a:t> avec </a:t>
            </a:r>
            <a:r>
              <a:rPr lang="en-US" sz="2000" cap="small" dirty="0" err="1" smtClean="0">
                <a:solidFill>
                  <a:schemeClr val="bg1"/>
                </a:solidFill>
              </a:rPr>
              <a:t>Tutin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Exploitation de V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L</a:t>
            </a:r>
            <a:r>
              <a:rPr lang="en-US" sz="24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: 29 EPV (631 </a:t>
            </a:r>
            <a:r>
              <a:rPr lang="en-US" sz="2400" dirty="0">
                <a:solidFill>
                  <a:schemeClr val="bg1"/>
                </a:solidFill>
              </a:rPr>
              <a:t>occ.) ≥ 10 occ.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      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    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657600" lvl="8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	         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609600"/>
                </a:solidFill>
                <a:sym typeface="Wingdings" panose="05000000000000000000" pitchFamily="2" charset="2"/>
              </a:rPr>
              <a:t> </a:t>
            </a:r>
            <a:r>
              <a:rPr lang="en-US" sz="2000" dirty="0" err="1" smtClean="0">
                <a:solidFill>
                  <a:schemeClr val="bg1"/>
                </a:solidFill>
              </a:rPr>
              <a:t>Variabilité</a:t>
            </a:r>
            <a:r>
              <a:rPr lang="en-US" sz="2000" dirty="0" smtClean="0">
                <a:solidFill>
                  <a:schemeClr val="bg1"/>
                </a:solidFill>
              </a:rPr>
              <a:t> ID ≠ LVC</a:t>
            </a:r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44" y="1738990"/>
            <a:ext cx="2589143" cy="13117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76" y="1747311"/>
            <a:ext cx="2524311" cy="13215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77" y="1760034"/>
            <a:ext cx="2464060" cy="1296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05009"/>
            <a:ext cx="2376265" cy="1334471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1514500" y="84495"/>
            <a:ext cx="7344816" cy="868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Mesure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Variabilité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EPV  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résultats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Expériences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2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35"/>
    </mc:Choice>
    <mc:Fallback xmlns="">
      <p:transition spd="slow" advTm="143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303863"/>
            <a:ext cx="7344816" cy="868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Perspectives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15616" y="1423117"/>
            <a:ext cx="7851969" cy="4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</a:rPr>
              <a:t>Robustifier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mesure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similarité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Ajouter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mesure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similarité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sémantique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Restriction EPV </a:t>
            </a:r>
            <a:r>
              <a:rPr lang="en-US" sz="2400" dirty="0" err="1" smtClean="0">
                <a:solidFill>
                  <a:srgbClr val="FF9E1D"/>
                </a:solidFill>
              </a:rPr>
              <a:t>Verbe</a:t>
            </a:r>
            <a:r>
              <a:rPr lang="en-US" sz="2400" dirty="0" smtClean="0">
                <a:solidFill>
                  <a:srgbClr val="FF9E1D"/>
                </a:solidFill>
              </a:rPr>
              <a:t>-(</a:t>
            </a:r>
            <a:r>
              <a:rPr lang="en-US" sz="2400" dirty="0" err="1" smtClean="0">
                <a:solidFill>
                  <a:srgbClr val="FF9E1D"/>
                </a:solidFill>
              </a:rPr>
              <a:t>Det</a:t>
            </a:r>
            <a:r>
              <a:rPr lang="en-US" sz="2400" dirty="0" smtClean="0">
                <a:solidFill>
                  <a:srgbClr val="FF9E1D"/>
                </a:solidFill>
              </a:rPr>
              <a:t>)-Nom 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(96% LVC, 43% ID)</a:t>
            </a:r>
          </a:p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Généricité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de la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mesure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511152" y="797484"/>
            <a:ext cx="7632848" cy="233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Expériences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Perspective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84484"/>
            <a:ext cx="2376265" cy="133447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47456" y="3383328"/>
            <a:ext cx="900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?</a:t>
            </a:r>
            <a:endParaRPr lang="fr-FR" sz="9600" dirty="0">
              <a:solidFill>
                <a:srgbClr val="C00000"/>
              </a:solidFill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16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7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0"/>
    </mc:Choice>
    <mc:Fallback xmlns="">
      <p:transition spd="slow" advTm="3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214414" y="2714620"/>
            <a:ext cx="6719018" cy="1576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questions ?</a:t>
            </a: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"/>
    </mc:Choice>
    <mc:Fallback xmlns="">
      <p:transition spd="slow" advTm="92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214414" y="2714620"/>
            <a:ext cx="6719018" cy="1576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Merci pour votre attention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"/>
    </mc:Choice>
    <mc:Fallback xmlns="">
      <p:transition spd="slow" advTm="4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678601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Contexte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Etat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l’art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Expérimentations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Perspectives</a:t>
            </a:r>
          </a:p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9"/>
    </mc:Choice>
    <mc:Fallback xmlns="">
      <p:transition spd="slow" advTm="1800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2880320" cy="6108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151" y="1591547"/>
            <a:ext cx="8229600" cy="5129927"/>
          </a:xfrm>
        </p:spPr>
        <p:txBody>
          <a:bodyPr>
            <a:noAutofit/>
          </a:bodyPr>
          <a:lstStyle/>
          <a:p>
            <a:pPr algn="just"/>
            <a:r>
              <a:rPr lang="fr-FR" sz="1200" dirty="0"/>
              <a:t>Baldwin,T.,Bender,E.M.,Flickinger,D.,</a:t>
            </a:r>
            <a:r>
              <a:rPr lang="fr-FR" sz="1200" dirty="0" err="1"/>
              <a:t>Kim,A.etOepen,S</a:t>
            </a:r>
            <a:r>
              <a:rPr lang="fr-FR" sz="1200" dirty="0"/>
              <a:t>.(2004). Road-</a:t>
            </a:r>
            <a:r>
              <a:rPr lang="fr-FR" sz="1200" dirty="0" err="1"/>
              <a:t>testing</a:t>
            </a:r>
            <a:r>
              <a:rPr lang="fr-FR" sz="1200" dirty="0"/>
              <a:t> the English Resource </a:t>
            </a:r>
            <a:r>
              <a:rPr lang="fr-FR" sz="1200" dirty="0" err="1"/>
              <a:t>Grammar</a:t>
            </a:r>
            <a:r>
              <a:rPr lang="fr-FR" sz="1200" dirty="0"/>
              <a:t> over the British National Corpus. In </a:t>
            </a:r>
            <a:r>
              <a:rPr lang="fr-FR" sz="1200" dirty="0" err="1"/>
              <a:t>Fourth</a:t>
            </a:r>
            <a:r>
              <a:rPr lang="fr-FR" sz="1200" dirty="0"/>
              <a:t> International </a:t>
            </a:r>
            <a:r>
              <a:rPr lang="fr-FR" sz="1200" dirty="0" err="1"/>
              <a:t>Conference</a:t>
            </a:r>
            <a:r>
              <a:rPr lang="fr-FR" sz="1200" dirty="0"/>
              <a:t> on </a:t>
            </a:r>
            <a:r>
              <a:rPr lang="fr-FR" sz="1200" dirty="0" err="1"/>
              <a:t>Language</a:t>
            </a:r>
            <a:r>
              <a:rPr lang="fr-FR" sz="1200" dirty="0"/>
              <a:t> </a:t>
            </a:r>
            <a:r>
              <a:rPr lang="fr-FR" sz="1200" dirty="0" err="1"/>
              <a:t>Resources</a:t>
            </a:r>
            <a:r>
              <a:rPr lang="fr-FR" sz="1200" dirty="0"/>
              <a:t> and Evaluation (LREC 2004), </a:t>
            </a:r>
            <a:r>
              <a:rPr lang="fr-FR" sz="1200" dirty="0" err="1"/>
              <a:t>Lisbon</a:t>
            </a:r>
            <a:r>
              <a:rPr lang="fr-FR" sz="1200" dirty="0"/>
              <a:t>, </a:t>
            </a:r>
            <a:r>
              <a:rPr lang="fr-FR" sz="1200" dirty="0" smtClean="0"/>
              <a:t>Portugal</a:t>
            </a:r>
          </a:p>
          <a:p>
            <a:pPr algn="just"/>
            <a:r>
              <a:rPr lang="fr-FR" sz="1200" dirty="0"/>
              <a:t>Daille, B. et Morin, E. (2005). French-English </a:t>
            </a:r>
            <a:r>
              <a:rPr lang="fr-FR" sz="1200" dirty="0" err="1"/>
              <a:t>Terminology</a:t>
            </a:r>
            <a:r>
              <a:rPr lang="fr-FR" sz="1200" dirty="0"/>
              <a:t> Extraction </a:t>
            </a:r>
            <a:r>
              <a:rPr lang="fr-FR" sz="1200" dirty="0" err="1"/>
              <a:t>from</a:t>
            </a:r>
            <a:r>
              <a:rPr lang="fr-FR" sz="1200" dirty="0"/>
              <a:t> Comparable </a:t>
            </a:r>
            <a:r>
              <a:rPr lang="fr-FR" sz="1200" dirty="0" err="1"/>
              <a:t>Corpora</a:t>
            </a:r>
            <a:r>
              <a:rPr lang="fr-FR" sz="1200" dirty="0"/>
              <a:t>. In </a:t>
            </a:r>
            <a:r>
              <a:rPr lang="fr-FR" sz="1200" dirty="0" err="1"/>
              <a:t>Proceedings</a:t>
            </a:r>
            <a:r>
              <a:rPr lang="fr-FR" sz="1200" dirty="0"/>
              <a:t> of the Second International Joint </a:t>
            </a:r>
            <a:r>
              <a:rPr lang="fr-FR" sz="1200" dirty="0" err="1"/>
              <a:t>Conference</a:t>
            </a:r>
            <a:r>
              <a:rPr lang="fr-FR" sz="1200" dirty="0"/>
              <a:t> on Natural </a:t>
            </a:r>
            <a:r>
              <a:rPr lang="fr-FR" sz="1200" dirty="0" err="1"/>
              <a:t>Language</a:t>
            </a:r>
            <a:r>
              <a:rPr lang="fr-FR" sz="1200" dirty="0"/>
              <a:t> </a:t>
            </a:r>
            <a:r>
              <a:rPr lang="fr-FR" sz="1200" dirty="0" err="1"/>
              <a:t>Processing</a:t>
            </a:r>
            <a:r>
              <a:rPr lang="fr-FR" sz="1200" dirty="0"/>
              <a:t>, IJCNLP’05, pages 707–718, Berlin, Heidelberg. Springer-</a:t>
            </a:r>
            <a:r>
              <a:rPr lang="fr-FR" sz="1200" dirty="0" err="1"/>
              <a:t>Verlag</a:t>
            </a:r>
            <a:r>
              <a:rPr lang="fr-FR" sz="1200" dirty="0" smtClean="0"/>
              <a:t>.</a:t>
            </a:r>
          </a:p>
          <a:p>
            <a:pPr algn="just"/>
            <a:r>
              <a:rPr lang="fr-FR" sz="1200" dirty="0"/>
              <a:t>Gross, G. (1988). </a:t>
            </a:r>
            <a:r>
              <a:rPr lang="fr-FR" sz="1200" dirty="0" smtClean="0"/>
              <a:t>Degré </a:t>
            </a:r>
            <a:r>
              <a:rPr lang="fr-FR" sz="1200" dirty="0"/>
              <a:t>de </a:t>
            </a:r>
            <a:r>
              <a:rPr lang="fr-FR" sz="1200" dirty="0" err="1"/>
              <a:t>ﬁgement</a:t>
            </a:r>
            <a:r>
              <a:rPr lang="fr-FR" sz="1200" dirty="0"/>
              <a:t> des noms </a:t>
            </a:r>
            <a:r>
              <a:rPr lang="fr-FR" sz="1200" dirty="0" smtClean="0"/>
              <a:t>composés</a:t>
            </a:r>
            <a:r>
              <a:rPr lang="fr-FR" sz="1200" dirty="0"/>
              <a:t>. Langages, 90:57–72. </a:t>
            </a:r>
            <a:endParaRPr lang="fr-FR" sz="1200" dirty="0" smtClean="0"/>
          </a:p>
          <a:p>
            <a:pPr algn="just"/>
            <a:r>
              <a:rPr lang="fr-FR" sz="1200" dirty="0"/>
              <a:t>Gross, M. (1982). Une </a:t>
            </a:r>
            <a:r>
              <a:rPr lang="fr-FR" sz="1200" dirty="0" err="1"/>
              <a:t>classiﬁcation</a:t>
            </a:r>
            <a:r>
              <a:rPr lang="fr-FR" sz="1200" dirty="0"/>
              <a:t> des phrases "</a:t>
            </a:r>
            <a:r>
              <a:rPr lang="fr-FR" sz="1200" dirty="0" err="1"/>
              <a:t>ﬁgées</a:t>
            </a:r>
            <a:r>
              <a:rPr lang="fr-FR" sz="1200" dirty="0"/>
              <a:t>" du français. Revue québécoise de linguistique, 11(2</a:t>
            </a:r>
            <a:r>
              <a:rPr lang="fr-FR" sz="1200" dirty="0" smtClean="0"/>
              <a:t>)</a:t>
            </a:r>
          </a:p>
          <a:p>
            <a:pPr algn="just"/>
            <a:r>
              <a:rPr lang="en-US" sz="1200" dirty="0" err="1"/>
              <a:t>Jackendoff</a:t>
            </a:r>
            <a:r>
              <a:rPr lang="en-US" sz="1200" dirty="0"/>
              <a:t>, R. (1997). The Architecture of the Language Faculty. </a:t>
            </a:r>
            <a:r>
              <a:rPr lang="en-US" sz="1200" dirty="0" err="1"/>
              <a:t>Numéro</a:t>
            </a:r>
            <a:r>
              <a:rPr lang="en-US" sz="1200" dirty="0"/>
              <a:t> 28. Linguistic Inquiry Monographs</a:t>
            </a:r>
            <a:r>
              <a:rPr lang="en-US" sz="1200" dirty="0" smtClean="0"/>
              <a:t>.</a:t>
            </a:r>
          </a:p>
          <a:p>
            <a:pPr algn="just"/>
            <a:r>
              <a:rPr lang="en-US" sz="1200" dirty="0"/>
              <a:t>Kulkarni, N. et Finlayson, M. A. (2011). </a:t>
            </a:r>
            <a:r>
              <a:rPr lang="en-US" sz="1200" dirty="0" err="1"/>
              <a:t>jMWE</a:t>
            </a:r>
            <a:r>
              <a:rPr lang="en-US" sz="1200" dirty="0"/>
              <a:t> : A Java Toolkit for </a:t>
            </a:r>
            <a:r>
              <a:rPr lang="en-US" sz="1200" dirty="0" err="1"/>
              <a:t>DetectingMulti-wordExpressions</a:t>
            </a:r>
            <a:r>
              <a:rPr lang="en-US" sz="1200" dirty="0"/>
              <a:t>. In Proceedings of the Workshop on Multiword Expressions : From Parsing and Generation to the Real World, ’11, pages 122– 124, Stroudsburg, PA, USA. Association for Computational Linguistics.</a:t>
            </a:r>
          </a:p>
          <a:p>
            <a:pPr algn="just"/>
            <a:r>
              <a:rPr lang="fr-FR" sz="1200" dirty="0"/>
              <a:t>Pasquer, C. (2017). Expressions </a:t>
            </a:r>
            <a:r>
              <a:rPr lang="fr-FR" sz="1200" dirty="0" err="1"/>
              <a:t>polylexicales</a:t>
            </a:r>
            <a:r>
              <a:rPr lang="fr-FR" sz="1200" dirty="0"/>
              <a:t> verbales : étude de la variabilité en corpus. In </a:t>
            </a:r>
            <a:r>
              <a:rPr lang="fr-FR" sz="1200" dirty="0" err="1"/>
              <a:t>Proceedings</a:t>
            </a:r>
            <a:r>
              <a:rPr lang="fr-FR" sz="1200" dirty="0"/>
              <a:t> of the </a:t>
            </a:r>
            <a:r>
              <a:rPr lang="fr-FR" sz="1200" dirty="0" err="1"/>
              <a:t>Conference</a:t>
            </a:r>
            <a:r>
              <a:rPr lang="fr-FR" sz="1200" dirty="0"/>
              <a:t> TALN-RECITAL 2017 , Orléans, France, pages 161–174</a:t>
            </a:r>
            <a:r>
              <a:rPr lang="fr-FR" sz="1200" dirty="0" smtClean="0"/>
              <a:t>.</a:t>
            </a:r>
          </a:p>
          <a:p>
            <a:pPr algn="just"/>
            <a:r>
              <a:rPr lang="fr-FR" sz="1200" dirty="0" err="1"/>
              <a:t>Sag</a:t>
            </a:r>
            <a:r>
              <a:rPr lang="fr-FR" sz="1200" dirty="0"/>
              <a:t>, I., Baldwin, T., Bond, F., </a:t>
            </a:r>
            <a:r>
              <a:rPr lang="fr-FR" sz="1200" dirty="0" err="1"/>
              <a:t>Copestak</a:t>
            </a:r>
            <a:r>
              <a:rPr lang="fr-FR" sz="1200" dirty="0"/>
              <a:t>, A. et </a:t>
            </a:r>
            <a:r>
              <a:rPr lang="fr-FR" sz="1200" dirty="0" err="1"/>
              <a:t>Flickinger</a:t>
            </a:r>
            <a:r>
              <a:rPr lang="fr-FR" sz="1200" dirty="0"/>
              <a:t>, D. (2002). </a:t>
            </a:r>
            <a:r>
              <a:rPr lang="fr-FR" sz="1200" dirty="0" err="1"/>
              <a:t>Multiword</a:t>
            </a:r>
            <a:r>
              <a:rPr lang="fr-FR" sz="1200" dirty="0"/>
              <a:t> expressions : A pain in the neck for NLP. In </a:t>
            </a:r>
            <a:r>
              <a:rPr lang="fr-FR" sz="1200" dirty="0" err="1"/>
              <a:t>Proceedings</a:t>
            </a:r>
            <a:r>
              <a:rPr lang="fr-FR" sz="1200" dirty="0"/>
              <a:t> of the 3rd International </a:t>
            </a:r>
            <a:r>
              <a:rPr lang="fr-FR" sz="1200" dirty="0" err="1"/>
              <a:t>Conference</a:t>
            </a:r>
            <a:r>
              <a:rPr lang="fr-FR" sz="1200" dirty="0"/>
              <a:t> on Intelligent </a:t>
            </a:r>
            <a:r>
              <a:rPr lang="fr-FR" sz="1200" dirty="0" err="1"/>
              <a:t>Text</a:t>
            </a:r>
            <a:r>
              <a:rPr lang="fr-FR" sz="1200" dirty="0"/>
              <a:t> </a:t>
            </a:r>
            <a:r>
              <a:rPr lang="fr-FR" sz="1200" dirty="0" err="1"/>
              <a:t>Processing</a:t>
            </a:r>
            <a:r>
              <a:rPr lang="fr-FR" sz="1200" dirty="0"/>
              <a:t> and </a:t>
            </a:r>
            <a:r>
              <a:rPr lang="fr-FR" sz="1200" dirty="0" err="1"/>
              <a:t>Computational</a:t>
            </a:r>
            <a:r>
              <a:rPr lang="fr-FR" sz="1200" dirty="0"/>
              <a:t> </a:t>
            </a:r>
            <a:r>
              <a:rPr lang="fr-FR" sz="1200" dirty="0" err="1"/>
              <a:t>Linguistics</a:t>
            </a:r>
            <a:r>
              <a:rPr lang="fr-FR" sz="1200" dirty="0"/>
              <a:t> (CICLing-2002), page 1–15, Mexico City, Mexico</a:t>
            </a:r>
            <a:r>
              <a:rPr lang="fr-FR" sz="1200" dirty="0" smtClean="0"/>
              <a:t>.</a:t>
            </a:r>
          </a:p>
          <a:p>
            <a:pPr algn="just"/>
            <a:r>
              <a:rPr lang="en-US" sz="1200" dirty="0" err="1"/>
              <a:t>Tutin</a:t>
            </a:r>
            <a:r>
              <a:rPr lang="en-US" sz="1200" dirty="0"/>
              <a:t>, A. (2016). Comparing morphological and syntactic variations of support verb constructions and verbal full phrasemes in French : a corpus based study. In PARSEME COST Action. Relieving the pain in the neck in natural language processing : 7th ﬁnal general meeting, Dubrovnik, Croatia</a:t>
            </a:r>
            <a:r>
              <a:rPr lang="en-US" sz="1200" dirty="0" smtClean="0"/>
              <a:t>.</a:t>
            </a:r>
          </a:p>
          <a:p>
            <a:pPr algn="just"/>
            <a:r>
              <a:rPr lang="en-US" sz="1200" dirty="0"/>
              <a:t>Villavicencio, A., Bond, F., </a:t>
            </a:r>
            <a:r>
              <a:rPr lang="en-US" sz="1200" dirty="0" err="1"/>
              <a:t>Korhonen</a:t>
            </a:r>
            <a:r>
              <a:rPr lang="en-US" sz="1200" dirty="0"/>
              <a:t>, A. et McCarthy, D. (2005). Editorial : Introduction to the Special Issue on Multiword Expressions : Having a Crack at a Hard Nut. </a:t>
            </a:r>
            <a:r>
              <a:rPr lang="en-US" sz="1200" dirty="0" err="1"/>
              <a:t>Comput</a:t>
            </a:r>
            <a:r>
              <a:rPr lang="en-US" sz="1200" dirty="0"/>
              <a:t>. Speech Lang., 19(4):365–377</a:t>
            </a:r>
            <a:r>
              <a:rPr lang="en-US" sz="1200" dirty="0" smtClean="0"/>
              <a:t>.</a:t>
            </a:r>
          </a:p>
          <a:p>
            <a:pPr algn="just"/>
            <a:r>
              <a:rPr lang="fr-FR" sz="1200" dirty="0" err="1"/>
              <a:t>Vincze</a:t>
            </a:r>
            <a:r>
              <a:rPr lang="fr-FR" sz="1200" dirty="0"/>
              <a:t>, V., </a:t>
            </a:r>
            <a:r>
              <a:rPr lang="fr-FR" sz="1200" dirty="0" err="1"/>
              <a:t>Zsibrita</a:t>
            </a:r>
            <a:r>
              <a:rPr lang="fr-FR" sz="1200" dirty="0"/>
              <a:t>, J. et Nagy, I. (2013). </a:t>
            </a:r>
            <a:r>
              <a:rPr lang="fr-FR" sz="1200" dirty="0" err="1"/>
              <a:t>Dependency</a:t>
            </a:r>
            <a:r>
              <a:rPr lang="fr-FR" sz="1200" dirty="0"/>
              <a:t> </a:t>
            </a:r>
            <a:r>
              <a:rPr lang="fr-FR" sz="1200" dirty="0" err="1"/>
              <a:t>Parsing</a:t>
            </a:r>
            <a:r>
              <a:rPr lang="fr-FR" sz="1200" dirty="0"/>
              <a:t> for </a:t>
            </a:r>
            <a:r>
              <a:rPr lang="fr-FR" sz="1200" dirty="0" err="1"/>
              <a:t>Identifying</a:t>
            </a:r>
            <a:r>
              <a:rPr lang="fr-FR" sz="1200" dirty="0"/>
              <a:t> </a:t>
            </a:r>
            <a:r>
              <a:rPr lang="fr-FR" sz="1200" dirty="0" err="1"/>
              <a:t>Hungarian</a:t>
            </a:r>
            <a:r>
              <a:rPr lang="fr-FR" sz="1200" dirty="0"/>
              <a:t> Light </a:t>
            </a:r>
            <a:r>
              <a:rPr lang="fr-FR" sz="1200" dirty="0" err="1"/>
              <a:t>Verb</a:t>
            </a:r>
            <a:r>
              <a:rPr lang="fr-FR" sz="1200" dirty="0"/>
              <a:t> Constructions. In </a:t>
            </a:r>
            <a:r>
              <a:rPr lang="fr-FR" sz="1200" dirty="0" err="1"/>
              <a:t>Proceedings</a:t>
            </a:r>
            <a:r>
              <a:rPr lang="fr-FR" sz="1200" dirty="0"/>
              <a:t> of the </a:t>
            </a:r>
            <a:r>
              <a:rPr lang="fr-FR" sz="1200" dirty="0" err="1"/>
              <a:t>Sixth</a:t>
            </a:r>
            <a:r>
              <a:rPr lang="fr-FR" sz="1200" dirty="0"/>
              <a:t> International Joint </a:t>
            </a:r>
            <a:r>
              <a:rPr lang="fr-FR" sz="1200" dirty="0" err="1"/>
              <a:t>Conference</a:t>
            </a:r>
            <a:r>
              <a:rPr lang="fr-FR" sz="1200" dirty="0"/>
              <a:t> on Natural </a:t>
            </a:r>
            <a:r>
              <a:rPr lang="fr-FR" sz="1200" dirty="0" err="1"/>
              <a:t>Language</a:t>
            </a:r>
            <a:r>
              <a:rPr lang="fr-FR" sz="1200" dirty="0"/>
              <a:t> </a:t>
            </a:r>
            <a:r>
              <a:rPr lang="fr-FR" sz="1200" dirty="0" err="1"/>
              <a:t>Processing</a:t>
            </a:r>
            <a:r>
              <a:rPr lang="fr-FR" sz="1200" dirty="0"/>
              <a:t>, IJCNLP, pages 207–215, Nagoya, </a:t>
            </a:r>
            <a:r>
              <a:rPr lang="fr-FR" sz="1200" dirty="0" err="1"/>
              <a:t>Japan</a:t>
            </a:r>
            <a:r>
              <a:rPr lang="fr-FR" sz="1200" dirty="0"/>
              <a:t>.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19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"/>
    </mc:Choice>
    <mc:Fallback xmlns="">
      <p:transition spd="slow" advTm="5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0863" t="37400" r="33069" b="23400"/>
          <a:stretch/>
        </p:blipFill>
        <p:spPr>
          <a:xfrm>
            <a:off x="1475656" y="1628800"/>
            <a:ext cx="6624736" cy="31708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4941169"/>
            <a:ext cx="792088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hlinkClick r:id="rId4"/>
              </a:rPr>
              <a:t>http://parsemefr.lif.univ-mrs.fr/parseme-st-guidelines/1.0/?page=060_Specific_tests_-_</a:t>
            </a:r>
            <a:r>
              <a:rPr lang="fr-FR" sz="1600" dirty="0" smtClean="0">
                <a:solidFill>
                  <a:schemeClr val="bg1"/>
                </a:solidFill>
                <a:hlinkClick r:id="rId4"/>
              </a:rPr>
              <a:t>categorize_VMWEs/030_Idioms</a:t>
            </a:r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21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"/>
    </mc:Choice>
    <mc:Fallback xmlns="">
      <p:transition spd="slow" advTm="4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2" y="142047"/>
            <a:ext cx="6719018" cy="868839"/>
          </a:xfrm>
        </p:spPr>
        <p:txBody>
          <a:bodyPr/>
          <a:lstStyle/>
          <a:p>
            <a:pPr algn="l"/>
            <a:r>
              <a:rPr lang="en-US" dirty="0" err="1" smtClean="0"/>
              <a:t>Contexte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1640" y="892951"/>
            <a:ext cx="8028384" cy="56323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Thèse</a:t>
            </a:r>
            <a:r>
              <a:rPr lang="en-US" sz="2400" dirty="0">
                <a:solidFill>
                  <a:schemeClr val="bg1"/>
                </a:solidFill>
              </a:rPr>
              <a:t> 2016-2019 :</a:t>
            </a: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“ </a:t>
            </a:r>
            <a:r>
              <a:rPr lang="fr-FR" sz="2400" i="1" dirty="0">
                <a:solidFill>
                  <a:schemeClr val="bg1"/>
                </a:solidFill>
              </a:rPr>
              <a:t>Garder la trace, mettre de l'ordre et relier les points : modéliser l'ambiguïté, la </a:t>
            </a:r>
            <a:r>
              <a:rPr lang="fr-FR" sz="2400" i="1" u="sng" dirty="0">
                <a:solidFill>
                  <a:schemeClr val="bg1"/>
                </a:solidFill>
              </a:rPr>
              <a:t>variation</a:t>
            </a:r>
            <a:r>
              <a:rPr lang="fr-FR" sz="2400" i="1" dirty="0">
                <a:solidFill>
                  <a:schemeClr val="bg1"/>
                </a:solidFill>
              </a:rPr>
              <a:t> et la </a:t>
            </a:r>
            <a:r>
              <a:rPr lang="fr-FR" sz="2400" i="1" dirty="0" err="1">
                <a:solidFill>
                  <a:schemeClr val="bg1"/>
                </a:solidFill>
              </a:rPr>
              <a:t>compositionalité</a:t>
            </a:r>
            <a:r>
              <a:rPr lang="fr-FR" sz="2400" i="1" dirty="0">
                <a:solidFill>
                  <a:schemeClr val="bg1"/>
                </a:solidFill>
              </a:rPr>
              <a:t> des </a:t>
            </a:r>
            <a:r>
              <a:rPr lang="fr-FR" sz="2400" i="1" u="sng" dirty="0">
                <a:solidFill>
                  <a:schemeClr val="bg1"/>
                </a:solidFill>
              </a:rPr>
              <a:t>expressions </a:t>
            </a:r>
            <a:r>
              <a:rPr lang="fr-FR" sz="2400" i="1" u="sng" dirty="0" err="1">
                <a:solidFill>
                  <a:schemeClr val="bg1"/>
                </a:solidFill>
              </a:rPr>
              <a:t>polylexicales</a:t>
            </a:r>
            <a:r>
              <a:rPr lang="en-US" sz="2400" i="1" u="sng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”</a:t>
            </a:r>
            <a:endParaRPr lang="fr-FR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ANR PARSEME-FR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     (</a:t>
            </a:r>
            <a:r>
              <a:rPr lang="en-US" sz="2400" i="1" dirty="0">
                <a:solidFill>
                  <a:schemeClr val="bg1"/>
                </a:solidFill>
              </a:rPr>
              <a:t>Syntactic </a:t>
            </a:r>
            <a:r>
              <a:rPr lang="en-US" sz="2400" i="1" dirty="0" err="1">
                <a:solidFill>
                  <a:schemeClr val="bg1"/>
                </a:solidFill>
              </a:rPr>
              <a:t>PARSing</a:t>
            </a:r>
            <a:r>
              <a:rPr lang="en-US" sz="2400" i="1" dirty="0">
                <a:solidFill>
                  <a:schemeClr val="bg1"/>
                </a:solidFill>
              </a:rPr>
              <a:t> and Multiword Expressions in French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	 </a:t>
            </a:r>
            <a:r>
              <a:rPr lang="fr-FR" sz="2400" dirty="0">
                <a:solidFill>
                  <a:schemeClr val="bg1"/>
                </a:solidFill>
              </a:rPr>
              <a:t> identification d‘EP  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Contexte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Expériences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06659" y="3158898"/>
            <a:ext cx="3949487" cy="2251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5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5"/>
    </mc:Choice>
    <mc:Fallback xmlns="">
      <p:transition spd="slow" advTm="159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36207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é</a:t>
            </a:r>
            <a:r>
              <a:rPr lang="en-US" dirty="0" err="1" smtClean="0">
                <a:solidFill>
                  <a:schemeClr val="bg1"/>
                </a:solidFill>
              </a:rPr>
              <a:t>tat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l’art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10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"/>
    </mc:Choice>
    <mc:Fallback xmlns="">
      <p:transition spd="slow" advTm="21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-27384"/>
            <a:ext cx="7822232" cy="86883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EP 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Caractéristiques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24136" y="892951"/>
            <a:ext cx="8028384" cy="56323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≥ </a:t>
            </a:r>
            <a:r>
              <a:rPr lang="en-US" sz="2400" dirty="0">
                <a:solidFill>
                  <a:schemeClr val="bg1"/>
                </a:solidFill>
              </a:rPr>
              <a:t>2 </a:t>
            </a:r>
            <a:r>
              <a:rPr lang="en-US" sz="2400" dirty="0" err="1" smtClean="0">
                <a:solidFill>
                  <a:schemeClr val="bg1"/>
                </a:solidFill>
              </a:rPr>
              <a:t>unités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graphiques</a:t>
            </a:r>
            <a:r>
              <a:rPr lang="en-US" sz="2400" dirty="0" smtClean="0">
                <a:solidFill>
                  <a:schemeClr val="bg1"/>
                </a:solidFill>
              </a:rPr>
              <a:t> (“</a:t>
            </a:r>
            <a:r>
              <a:rPr lang="en-US" sz="2400" i="1" dirty="0" err="1" smtClean="0">
                <a:solidFill>
                  <a:srgbClr val="FF9E1D"/>
                </a:solidFill>
              </a:rPr>
              <a:t>contre-braquer</a:t>
            </a:r>
            <a:r>
              <a:rPr lang="en-US" sz="2400" i="1" dirty="0" smtClean="0">
                <a:solidFill>
                  <a:schemeClr val="bg1"/>
                </a:solidFill>
              </a:rPr>
              <a:t>”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Idiosyncrasie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de-DE" sz="2400" dirty="0">
                <a:solidFill>
                  <a:schemeClr val="bg1"/>
                </a:solidFill>
              </a:rPr>
              <a:t>‘AB</a:t>
            </a:r>
            <a:r>
              <a:rPr lang="de-DE" sz="2400" dirty="0" smtClean="0">
                <a:solidFill>
                  <a:schemeClr val="bg1"/>
                </a:solidFill>
              </a:rPr>
              <a:t>’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≠ ‘</a:t>
            </a:r>
            <a:r>
              <a:rPr lang="de-DE" sz="2400" dirty="0">
                <a:solidFill>
                  <a:schemeClr val="bg1"/>
                </a:solidFill>
              </a:rPr>
              <a:t>A’ + ‘B’ </a:t>
            </a:r>
            <a:r>
              <a:rPr lang="de-DE" sz="2200" dirty="0">
                <a:solidFill>
                  <a:schemeClr val="bg1">
                    <a:lumMod val="85000"/>
                  </a:schemeClr>
                </a:solidFill>
              </a:rPr>
              <a:t>	</a:t>
            </a:r>
            <a:endParaRPr lang="de-DE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00050" lvl="1" indent="0">
              <a:buNone/>
            </a:pPr>
            <a:r>
              <a:rPr lang="de-DE" sz="2200" i="1" dirty="0" smtClean="0">
                <a:solidFill>
                  <a:schemeClr val="bg1">
                    <a:lumMod val="85000"/>
                  </a:schemeClr>
                </a:solidFill>
              </a:rPr>
              <a:t>	 </a:t>
            </a:r>
            <a:r>
              <a:rPr lang="de-DE" sz="22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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de-DE" sz="2000" i="1" dirty="0" smtClean="0">
                <a:solidFill>
                  <a:srgbClr val="FF9E1D"/>
                </a:solidFill>
              </a:rPr>
              <a:t>faire-</a:t>
            </a:r>
            <a:r>
              <a:rPr lang="de-DE" sz="2000" i="1" dirty="0" err="1" smtClean="0">
                <a:solidFill>
                  <a:srgbClr val="FF9E1D"/>
                </a:solidFill>
              </a:rPr>
              <a:t>valoir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  <a:r>
              <a:rPr lang="de-DE" sz="2000" baseline="-25000" dirty="0" err="1" smtClean="0">
                <a:solidFill>
                  <a:schemeClr val="bg1"/>
                </a:solidFill>
              </a:rPr>
              <a:t>Nom</a:t>
            </a:r>
            <a:r>
              <a:rPr lang="de-DE" sz="2000" dirty="0" smtClean="0">
                <a:solidFill>
                  <a:schemeClr val="bg1"/>
                </a:solidFill>
              </a:rPr>
              <a:t>≠  </a:t>
            </a:r>
            <a:r>
              <a:rPr lang="de-DE" sz="2000" i="1" dirty="0" err="1" smtClean="0">
                <a:solidFill>
                  <a:schemeClr val="bg1"/>
                </a:solidFill>
              </a:rPr>
              <a:t>faire</a:t>
            </a:r>
            <a:r>
              <a:rPr lang="de-DE" sz="2000" baseline="-25000" dirty="0" err="1" smtClean="0">
                <a:solidFill>
                  <a:schemeClr val="bg1"/>
                </a:solidFill>
              </a:rPr>
              <a:t>Verbe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</a:rPr>
              <a:t>+ </a:t>
            </a:r>
            <a:r>
              <a:rPr lang="de-DE" sz="2000" i="1" dirty="0" err="1" smtClean="0">
                <a:solidFill>
                  <a:schemeClr val="bg1"/>
                </a:solidFill>
              </a:rPr>
              <a:t>valoir</a:t>
            </a:r>
            <a:r>
              <a:rPr lang="de-DE" sz="2000" baseline="-25000" dirty="0" err="1" smtClean="0">
                <a:solidFill>
                  <a:schemeClr val="bg1"/>
                </a:solidFill>
              </a:rPr>
              <a:t>Verbe</a:t>
            </a:r>
            <a:endParaRPr lang="de-DE" sz="2000" dirty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</a:t>
            </a:r>
            <a:r>
              <a:rPr lang="de-DE" sz="2000" i="1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i="1" dirty="0" err="1" smtClean="0">
                <a:solidFill>
                  <a:srgbClr val="FF9E1D"/>
                </a:solidFill>
              </a:rPr>
              <a:t>avoir</a:t>
            </a:r>
            <a:r>
              <a:rPr lang="en-US" sz="2000" i="1" dirty="0" smtClean="0">
                <a:solidFill>
                  <a:srgbClr val="FF9E1D"/>
                </a:solidFill>
              </a:rPr>
              <a:t> du pain sur la </a:t>
            </a:r>
            <a:r>
              <a:rPr lang="en-US" sz="2000" i="1" dirty="0" err="1" smtClean="0">
                <a:solidFill>
                  <a:srgbClr val="FF9E1D"/>
                </a:solidFill>
              </a:rPr>
              <a:t>planche</a:t>
            </a:r>
            <a:r>
              <a:rPr lang="en-US" sz="2200" i="1" dirty="0" smtClean="0">
                <a:solidFill>
                  <a:schemeClr val="bg1"/>
                </a:solidFill>
              </a:rPr>
              <a:t>”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≠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        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+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dirty="0" smtClean="0"/>
          </a:p>
          <a:p>
            <a:r>
              <a:rPr lang="en-US" sz="2400" dirty="0" err="1" smtClean="0">
                <a:solidFill>
                  <a:schemeClr val="bg1"/>
                </a:solidFill>
              </a:rPr>
              <a:t>Exemples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2000" i="1" dirty="0" err="1">
                <a:solidFill>
                  <a:srgbClr val="FF9E1D"/>
                </a:solidFill>
              </a:rPr>
              <a:t>boîte</a:t>
            </a:r>
            <a:r>
              <a:rPr lang="en-US" sz="2000" i="1" dirty="0">
                <a:solidFill>
                  <a:srgbClr val="FF9E1D"/>
                </a:solidFill>
              </a:rPr>
              <a:t> noire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  <a:r>
              <a:rPr lang="en-US" sz="2000" i="1" dirty="0" smtClean="0">
                <a:solidFill>
                  <a:srgbClr val="FF9E1D"/>
                </a:solidFill>
              </a:rPr>
              <a:t> </a:t>
            </a:r>
            <a:endParaRPr lang="en-US" sz="2000" i="1" dirty="0">
              <a:solidFill>
                <a:srgbClr val="FF9E1D"/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9E1D"/>
                </a:solidFill>
              </a:rPr>
              <a:t>	</a:t>
            </a:r>
            <a:r>
              <a:rPr lang="en-US" sz="2000" i="1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rgbClr val="FF9E1D"/>
                </a:solidFill>
              </a:rPr>
              <a:t>Valéry Giscard d’Estaing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i="1" u="sng" dirty="0" err="1">
                <a:solidFill>
                  <a:srgbClr val="FF9E1D"/>
                </a:solidFill>
              </a:rPr>
              <a:t>avoir</a:t>
            </a:r>
            <a:r>
              <a:rPr lang="en-US" sz="2000" i="1" dirty="0">
                <a:solidFill>
                  <a:srgbClr val="FF9E1D"/>
                </a:solidFill>
              </a:rPr>
              <a:t> du pain sur la </a:t>
            </a:r>
            <a:r>
              <a:rPr lang="en-US" sz="2000" i="1" dirty="0" err="1">
                <a:solidFill>
                  <a:srgbClr val="FF9E1D"/>
                </a:solidFill>
              </a:rPr>
              <a:t>planche</a:t>
            </a:r>
            <a:r>
              <a:rPr lang="en-US" sz="2000" i="1" dirty="0">
                <a:solidFill>
                  <a:schemeClr val="bg1"/>
                </a:solidFill>
              </a:rPr>
              <a:t>”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9E1D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u="sng" dirty="0" err="1">
                <a:solidFill>
                  <a:srgbClr val="FF9E1D"/>
                </a:solidFill>
              </a:rPr>
              <a:t>prendre</a:t>
            </a:r>
            <a:r>
              <a:rPr lang="en-US" sz="2000" i="1" dirty="0">
                <a:solidFill>
                  <a:srgbClr val="FF9E1D"/>
                </a:solidFill>
              </a:rPr>
              <a:t> </a:t>
            </a:r>
            <a:r>
              <a:rPr lang="en-US" sz="2000" i="1" dirty="0" err="1">
                <a:solidFill>
                  <a:srgbClr val="FF9E1D"/>
                </a:solidFill>
              </a:rPr>
              <a:t>une</a:t>
            </a:r>
            <a:r>
              <a:rPr lang="en-US" sz="2000" i="1" dirty="0">
                <a:solidFill>
                  <a:srgbClr val="FF9E1D"/>
                </a:solidFill>
              </a:rPr>
              <a:t> </a:t>
            </a:r>
            <a:r>
              <a:rPr lang="en-US" sz="2000" i="1" dirty="0" err="1" smtClean="0">
                <a:solidFill>
                  <a:srgbClr val="FF9E1D"/>
                </a:solidFill>
              </a:rPr>
              <a:t>décision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9E1D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i="1" dirty="0" err="1" smtClean="0">
                <a:solidFill>
                  <a:srgbClr val="FF9E1D"/>
                </a:solidFill>
              </a:rPr>
              <a:t>afin</a:t>
            </a:r>
            <a:r>
              <a:rPr lang="en-US" sz="2000" i="1" dirty="0" smtClean="0">
                <a:solidFill>
                  <a:srgbClr val="FF9E1D"/>
                </a:solidFill>
              </a:rPr>
              <a:t> de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9E1D"/>
                </a:solidFill>
              </a:rPr>
              <a:t>	</a:t>
            </a:r>
            <a:r>
              <a:rPr lang="en-US" sz="2000" i="1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rgbClr val="FF9E1D"/>
                </a:solidFill>
              </a:rPr>
              <a:t>24 </a:t>
            </a:r>
            <a:r>
              <a:rPr lang="en-US" sz="2000" i="1" dirty="0" err="1">
                <a:solidFill>
                  <a:srgbClr val="FF9E1D"/>
                </a:solidFill>
              </a:rPr>
              <a:t>novembre</a:t>
            </a:r>
            <a:r>
              <a:rPr lang="en-US" sz="2000" i="1" dirty="0">
                <a:solidFill>
                  <a:srgbClr val="FF9E1D"/>
                </a:solidFill>
              </a:rPr>
              <a:t> </a:t>
            </a:r>
            <a:r>
              <a:rPr lang="en-US" sz="2000" i="1" dirty="0" smtClean="0">
                <a:solidFill>
                  <a:srgbClr val="FF9E1D"/>
                </a:solidFill>
              </a:rPr>
              <a:t>2017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sz="22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Description linguistique (</a:t>
            </a:r>
            <a:r>
              <a:rPr lang="fr-FR" sz="20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nature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fr-FR" sz="20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type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, variabilité</a:t>
            </a:r>
            <a:r>
              <a:rPr lang="fr-F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) + applications </a:t>
            </a:r>
            <a:endParaRPr lang="fr-FR" sz="2400" dirty="0" smtClean="0">
              <a:solidFill>
                <a:schemeClr val="bg1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3606659" y="3158898"/>
            <a:ext cx="3949487" cy="2251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>
              <a:solidFill>
                <a:schemeClr val="tx1"/>
              </a:solidFill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5839606" y="2648417"/>
            <a:ext cx="1702625" cy="510481"/>
            <a:chOff x="7188004" y="2909071"/>
            <a:chExt cx="1494956" cy="39632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846" y="2909071"/>
              <a:ext cx="529114" cy="396325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004" y="2909071"/>
              <a:ext cx="504802" cy="388461"/>
            </a:xfrm>
            <a:prstGeom prst="rect">
              <a:avLst/>
            </a:prstGeom>
          </p:spPr>
        </p:pic>
      </p:grpSp>
      <p:grpSp>
        <p:nvGrpSpPr>
          <p:cNvPr id="63" name="Groupe 62"/>
          <p:cNvGrpSpPr/>
          <p:nvPr/>
        </p:nvGrpSpPr>
        <p:grpSpPr>
          <a:xfrm>
            <a:off x="5260673" y="3495769"/>
            <a:ext cx="2171740" cy="1825010"/>
            <a:chOff x="5256699" y="3864720"/>
            <a:chExt cx="1552398" cy="1825010"/>
          </a:xfrm>
        </p:grpSpPr>
        <p:sp>
          <p:nvSpPr>
            <p:cNvPr id="17" name="ZoneTexte 16"/>
            <p:cNvSpPr txBox="1"/>
            <p:nvPr/>
          </p:nvSpPr>
          <p:spPr>
            <a:xfrm>
              <a:off x="5518323" y="3884706"/>
              <a:ext cx="129077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92D050"/>
                  </a:solidFill>
                </a:rPr>
                <a:t>nominales</a:t>
              </a:r>
              <a:endParaRPr lang="fr-FR" sz="2000" b="1" dirty="0">
                <a:solidFill>
                  <a:srgbClr val="92D05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544845" y="4455796"/>
              <a:ext cx="1256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92D050"/>
                  </a:solidFill>
                </a:rPr>
                <a:t>v</a:t>
              </a:r>
              <a:r>
                <a:rPr lang="en-US" sz="2000" b="1" dirty="0" err="1" smtClean="0">
                  <a:solidFill>
                    <a:srgbClr val="92D050"/>
                  </a:solidFill>
                </a:rPr>
                <a:t>erbales</a:t>
              </a:r>
              <a:r>
                <a:rPr lang="en-US" sz="2000" b="1" dirty="0" smtClean="0">
                  <a:solidFill>
                    <a:srgbClr val="92D050"/>
                  </a:solidFill>
                </a:rPr>
                <a:t> = EPV</a:t>
              </a:r>
              <a:endParaRPr lang="fr-FR" sz="2000" b="1" dirty="0">
                <a:solidFill>
                  <a:srgbClr val="92D05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256699" y="4981845"/>
              <a:ext cx="1256988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</a:rPr>
                <a:t>       loc. </a:t>
              </a:r>
              <a:r>
                <a:rPr lang="en-US" sz="2000" b="1" dirty="0" smtClean="0">
                  <a:solidFill>
                    <a:srgbClr val="92D050"/>
                  </a:solidFill>
                </a:rPr>
                <a:t>prep</a:t>
              </a:r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</a:rPr>
                <a:t>.</a:t>
              </a:r>
            </a:p>
            <a:p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</a:rPr>
                <a:t>       </a:t>
              </a:r>
              <a:r>
                <a:rPr lang="en-US" sz="2000" b="1" dirty="0" smtClean="0">
                  <a:solidFill>
                    <a:srgbClr val="92D050"/>
                  </a:solidFill>
                </a:rPr>
                <a:t>date</a:t>
              </a:r>
              <a:endParaRPr lang="fr-FR" sz="2000" b="1" dirty="0">
                <a:solidFill>
                  <a:srgbClr val="92D050"/>
                </a:solidFill>
              </a:endParaRPr>
            </a:p>
          </p:txBody>
        </p:sp>
        <p:sp>
          <p:nvSpPr>
            <p:cNvPr id="35" name="Accolade fermante 34"/>
            <p:cNvSpPr/>
            <p:nvPr/>
          </p:nvSpPr>
          <p:spPr>
            <a:xfrm>
              <a:off x="5379350" y="3864720"/>
              <a:ext cx="163632" cy="491267"/>
            </a:xfrm>
            <a:prstGeom prst="rightBrac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7" name="Accolade fermante 36"/>
            <p:cNvSpPr/>
            <p:nvPr/>
          </p:nvSpPr>
          <p:spPr>
            <a:xfrm>
              <a:off x="5354691" y="4453876"/>
              <a:ext cx="163632" cy="491267"/>
            </a:xfrm>
            <a:prstGeom prst="rightBrac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7390844" y="3779068"/>
            <a:ext cx="669105" cy="1015663"/>
            <a:chOff x="6587085" y="4151128"/>
            <a:chExt cx="669105" cy="1015663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6587085" y="4697609"/>
              <a:ext cx="151388" cy="1736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e 37"/>
            <p:cNvGrpSpPr/>
            <p:nvPr/>
          </p:nvGrpSpPr>
          <p:grpSpPr>
            <a:xfrm>
              <a:off x="6588224" y="4151128"/>
              <a:ext cx="667966" cy="1015663"/>
              <a:chOff x="6372200" y="4227288"/>
              <a:chExt cx="667966" cy="835320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6472332" y="4227288"/>
                <a:ext cx="567834" cy="83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F0"/>
                    </a:solidFill>
                  </a:rPr>
                  <a:t>ID</a:t>
                </a:r>
              </a:p>
              <a:p>
                <a:r>
                  <a:rPr lang="en-US" sz="2000" b="1" dirty="0" smtClean="0">
                    <a:solidFill>
                      <a:srgbClr val="00B0F0"/>
                    </a:solidFill>
                  </a:rPr>
                  <a:t>LVC</a:t>
                </a:r>
              </a:p>
              <a:p>
                <a:r>
                  <a:rPr lang="en-US" sz="2000" b="1" dirty="0" smtClean="0">
                    <a:solidFill>
                      <a:srgbClr val="00B0F0"/>
                    </a:solidFill>
                  </a:rPr>
                  <a:t> …</a:t>
                </a:r>
                <a:endParaRPr lang="fr-FR" sz="2000" b="1" dirty="0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36" name="Groupe 35"/>
              <p:cNvGrpSpPr/>
              <p:nvPr/>
            </p:nvGrpSpPr>
            <p:grpSpPr>
              <a:xfrm>
                <a:off x="6372200" y="4468386"/>
                <a:ext cx="230907" cy="469764"/>
                <a:chOff x="6315055" y="4468386"/>
                <a:chExt cx="230907" cy="469764"/>
              </a:xfrm>
            </p:grpSpPr>
            <p:cxnSp>
              <p:nvCxnSpPr>
                <p:cNvPr id="25" name="Connecteur droit avec flèche 24"/>
                <p:cNvCxnSpPr/>
                <p:nvPr/>
              </p:nvCxnSpPr>
              <p:spPr>
                <a:xfrm flipV="1">
                  <a:off x="6331540" y="4468386"/>
                  <a:ext cx="184676" cy="14574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/>
                <p:cNvCxnSpPr/>
                <p:nvPr/>
              </p:nvCxnSpPr>
              <p:spPr>
                <a:xfrm>
                  <a:off x="6315055" y="4697210"/>
                  <a:ext cx="230907" cy="24094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" name="Rectangle à coins arrondis 49"/>
          <p:cNvSpPr/>
          <p:nvPr/>
        </p:nvSpPr>
        <p:spPr>
          <a:xfrm>
            <a:off x="2051720" y="3428821"/>
            <a:ext cx="3346582" cy="220811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8" name="Rectangle 57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Etat de l’art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Expériences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73"/>
    </mc:Choice>
    <mc:Fallback xmlns="">
      <p:transition spd="slow" advTm="130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897068"/>
            <a:ext cx="8028384" cy="5960931"/>
          </a:xfrm>
          <a:ln>
            <a:noFill/>
          </a:ln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≥ </a:t>
            </a:r>
            <a:r>
              <a:rPr lang="fr-FR" sz="2400" dirty="0">
                <a:solidFill>
                  <a:schemeClr val="bg1"/>
                </a:solidFill>
              </a:rPr>
              <a:t>années 1980 [</a:t>
            </a:r>
            <a:r>
              <a:rPr lang="fr-FR" sz="2400" cap="small" dirty="0" smtClean="0">
                <a:solidFill>
                  <a:schemeClr val="bg1"/>
                </a:solidFill>
              </a:rPr>
              <a:t>Gross</a:t>
            </a:r>
            <a:r>
              <a:rPr lang="fr-FR" sz="2400" dirty="0" smtClean="0">
                <a:solidFill>
                  <a:schemeClr val="bg1"/>
                </a:solidFill>
              </a:rPr>
              <a:t> ]      ….       </a:t>
            </a:r>
            <a:r>
              <a:rPr lang="fr-FR" sz="2400" dirty="0">
                <a:solidFill>
                  <a:schemeClr val="bg1"/>
                </a:solidFill>
              </a:rPr>
              <a:t>≥ 2002 </a:t>
            </a:r>
            <a:r>
              <a:rPr lang="fr-FR" sz="2400" dirty="0" smtClean="0">
                <a:solidFill>
                  <a:schemeClr val="bg1"/>
                </a:solidFill>
              </a:rPr>
              <a:t>[</a:t>
            </a:r>
            <a:r>
              <a:rPr lang="fr-FR" sz="2400" cap="small" dirty="0" err="1">
                <a:solidFill>
                  <a:schemeClr val="bg1"/>
                </a:solidFill>
              </a:rPr>
              <a:t>Sag</a:t>
            </a:r>
            <a:r>
              <a:rPr lang="fr-FR" sz="2400" cap="small" dirty="0">
                <a:solidFill>
                  <a:schemeClr val="bg1"/>
                </a:solidFill>
              </a:rPr>
              <a:t> </a:t>
            </a:r>
            <a:r>
              <a:rPr lang="fr-FR" sz="2400" i="1" dirty="0">
                <a:solidFill>
                  <a:schemeClr val="bg1"/>
                </a:solidFill>
              </a:rPr>
              <a:t>et al</a:t>
            </a:r>
            <a:r>
              <a:rPr lang="fr-FR" sz="2400" dirty="0" smtClean="0">
                <a:solidFill>
                  <a:schemeClr val="bg1"/>
                </a:solidFill>
              </a:rPr>
              <a:t>.]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Éléments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lexicalisés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: </a:t>
            </a:r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en-US" sz="2000" i="1" dirty="0" smtClean="0">
                <a:solidFill>
                  <a:srgbClr val="FF9E1D"/>
                </a:solidFill>
              </a:rPr>
              <a:t>ad hoc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00" i="1" dirty="0" smtClean="0"/>
              <a:t>        </a:t>
            </a:r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en-US" sz="2000" i="1" dirty="0" err="1" smtClean="0">
                <a:solidFill>
                  <a:schemeClr val="bg1"/>
                </a:solidFill>
              </a:rPr>
              <a:t>il</a:t>
            </a:r>
            <a:r>
              <a:rPr lang="en-US" sz="2000" i="1" dirty="0" smtClean="0">
                <a:solidFill>
                  <a:schemeClr val="bg1"/>
                </a:solidFill>
              </a:rPr>
              <a:t>   </a:t>
            </a:r>
            <a:r>
              <a:rPr lang="en-US" sz="2000" i="1" dirty="0" smtClean="0">
                <a:solidFill>
                  <a:srgbClr val="FF9E1D"/>
                </a:solidFill>
              </a:rPr>
              <a:t>mange  </a:t>
            </a:r>
            <a:r>
              <a:rPr lang="en-US" sz="2000" i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maintenant</a:t>
            </a:r>
            <a:r>
              <a:rPr lang="en-US" sz="2000" i="1" dirty="0" smtClean="0">
                <a:solidFill>
                  <a:srgbClr val="FF9E1D"/>
                </a:solidFill>
              </a:rPr>
              <a:t>     les          </a:t>
            </a:r>
            <a:r>
              <a:rPr lang="en-US" sz="2000" i="1" dirty="0" err="1" smtClean="0">
                <a:solidFill>
                  <a:srgbClr val="FF9E1D"/>
                </a:solidFill>
              </a:rPr>
              <a:t>pissenlits</a:t>
            </a:r>
            <a:r>
              <a:rPr lang="en-US" sz="2000" i="1" dirty="0" smtClean="0">
                <a:solidFill>
                  <a:srgbClr val="FF9E1D"/>
                </a:solidFill>
              </a:rPr>
              <a:t>            par la </a:t>
            </a:r>
            <a:r>
              <a:rPr lang="en-US" sz="2000" i="1" dirty="0" err="1" smtClean="0">
                <a:solidFill>
                  <a:srgbClr val="FF9E1D"/>
                </a:solidFill>
              </a:rPr>
              <a:t>racine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</a:t>
            </a:r>
            <a:r>
              <a:rPr lang="en-US" sz="2000" i="1" dirty="0" smtClean="0">
                <a:solidFill>
                  <a:srgbClr val="FF9E1D"/>
                </a:solidFill>
              </a:rPr>
              <a:t>bouffe</a:t>
            </a:r>
            <a:r>
              <a:rPr lang="en-US" sz="2000" dirty="0" smtClean="0">
                <a:solidFill>
                  <a:schemeClr val="bg1"/>
                </a:solidFill>
              </a:rPr>
              <a:t>	                               #</a:t>
            </a:r>
            <a:r>
              <a:rPr lang="en-US" sz="2000" i="1" dirty="0" smtClean="0">
                <a:solidFill>
                  <a:schemeClr val="bg1"/>
                </a:solidFill>
              </a:rPr>
              <a:t> dents-de-lion</a:t>
            </a: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dirty="0" smtClean="0"/>
              <a:t>                                 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# </a:t>
            </a:r>
            <a:r>
              <a:rPr lang="en-US" sz="2000" i="1" dirty="0" err="1">
                <a:solidFill>
                  <a:schemeClr val="bg1"/>
                </a:solidFill>
              </a:rPr>
              <a:t>petits</a:t>
            </a:r>
            <a:r>
              <a:rPr lang="en-US" sz="2000" i="1" dirty="0">
                <a:solidFill>
                  <a:schemeClr val="bg1"/>
                </a:solidFill>
              </a:rPr>
              <a:t>  </a:t>
            </a:r>
            <a:r>
              <a:rPr lang="en-US" sz="2000" i="1" dirty="0" err="1" smtClean="0">
                <a:solidFill>
                  <a:srgbClr val="FF9E1D"/>
                </a:solidFill>
              </a:rPr>
              <a:t>pissenlits</a:t>
            </a:r>
            <a:endParaRPr lang="en-US" sz="2200" i="1" dirty="0" smtClean="0">
              <a:solidFill>
                <a:srgbClr val="FF9E1D"/>
              </a:solidFill>
            </a:endParaRP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i="1" dirty="0" smtClean="0">
                <a:solidFill>
                  <a:schemeClr val="bg1"/>
                </a:solidFill>
              </a:rPr>
              <a:t>	                </a:t>
            </a:r>
            <a:r>
              <a:rPr lang="en-US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discontinuité</a:t>
            </a:r>
            <a:endParaRPr lang="en-US" sz="2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57250" lvl="1" indent="-457200" defTabSz="8001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00" dirty="0" smtClean="0">
              <a:solidFill>
                <a:schemeClr val="bg1"/>
              </a:solidFill>
            </a:endParaRPr>
          </a:p>
          <a:p>
            <a:pPr marL="857250" lvl="1" indent="-457200" defTabSz="8001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EPV : </a:t>
            </a:r>
            <a:r>
              <a:rPr lang="en-US" sz="2400" dirty="0" err="1" smtClean="0">
                <a:solidFill>
                  <a:schemeClr val="bg1"/>
                </a:solidFill>
              </a:rPr>
              <a:t>variabilité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morpho-syntaxique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	</a:t>
            </a:r>
            <a:r>
              <a:rPr lang="en-US" sz="2200" i="1" dirty="0" smtClean="0">
                <a:solidFill>
                  <a:schemeClr val="bg1"/>
                </a:solidFill>
              </a:rPr>
              <a:t>              </a:t>
            </a:r>
            <a:r>
              <a:rPr lang="en-US" sz="2000" i="1" dirty="0" smtClean="0">
                <a:solidFill>
                  <a:schemeClr val="bg1"/>
                </a:solidFill>
              </a:rPr>
              <a:t>“je </a:t>
            </a:r>
            <a:r>
              <a:rPr lang="en-US" sz="2000" i="1" dirty="0" err="1">
                <a:solidFill>
                  <a:srgbClr val="FF9E1D"/>
                </a:solidFill>
              </a:rPr>
              <a:t>prends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une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rgbClr val="FF9E1D"/>
                </a:solidFill>
              </a:rPr>
              <a:t>décision</a:t>
            </a:r>
            <a:r>
              <a:rPr lang="en-US" sz="2000" i="1" dirty="0" smtClean="0">
                <a:solidFill>
                  <a:schemeClr val="bg1"/>
                </a:solidFill>
              </a:rPr>
              <a:t>” </a:t>
            </a: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i="1" dirty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               “ </a:t>
            </a:r>
            <a:r>
              <a:rPr lang="fr-FR" sz="2000" i="1" dirty="0" smtClean="0">
                <a:solidFill>
                  <a:schemeClr val="bg1"/>
                </a:solidFill>
              </a:rPr>
              <a:t>applicable </a:t>
            </a:r>
            <a:r>
              <a:rPr lang="fr-FR" sz="2000" i="1" dirty="0">
                <a:solidFill>
                  <a:schemeClr val="bg1"/>
                </a:solidFill>
              </a:rPr>
              <a:t>aux </a:t>
            </a:r>
            <a:r>
              <a:rPr lang="fr-FR" sz="2000" i="1" dirty="0">
                <a:solidFill>
                  <a:srgbClr val="FF9E1D"/>
                </a:solidFill>
              </a:rPr>
              <a:t>décision</a:t>
            </a:r>
            <a:r>
              <a:rPr lang="fr-FR" sz="2000" i="1" u="sng" dirty="0">
                <a:solidFill>
                  <a:srgbClr val="FF9E1D"/>
                </a:solidFill>
              </a:rPr>
              <a:t>s</a:t>
            </a:r>
            <a:r>
              <a:rPr lang="fr-FR" sz="2000" i="1" dirty="0">
                <a:solidFill>
                  <a:srgbClr val="FF9E1D"/>
                </a:solidFill>
              </a:rPr>
              <a:t> </a:t>
            </a:r>
            <a:r>
              <a:rPr lang="fr-FR" sz="2000" i="1" dirty="0">
                <a:solidFill>
                  <a:schemeClr val="bg1"/>
                </a:solidFill>
              </a:rPr>
              <a:t>autres que celles </a:t>
            </a:r>
            <a:r>
              <a:rPr lang="fr-FR" sz="2000" i="1" dirty="0" smtClean="0">
                <a:solidFill>
                  <a:srgbClr val="FF9E1D"/>
                </a:solidFill>
              </a:rPr>
              <a:t>prises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</a:p>
          <a:p>
            <a:pPr lvl="1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bg1"/>
              </a:solidFill>
            </a:endParaRP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         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</a:t>
            </a:r>
            <a:r>
              <a:rPr lang="en-US" sz="2000" i="1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Continuum [</a:t>
            </a:r>
            <a:r>
              <a:rPr lang="en-US" sz="2000" cap="small" dirty="0" err="1" smtClean="0">
                <a:solidFill>
                  <a:schemeClr val="bg1"/>
                </a:solidFill>
              </a:rPr>
              <a:t>Tutin</a:t>
            </a:r>
            <a:r>
              <a:rPr lang="en-US" sz="2000" dirty="0" smtClean="0">
                <a:solidFill>
                  <a:schemeClr val="bg1"/>
                </a:solidFill>
              </a:rPr>
              <a:t>] </a:t>
            </a:r>
            <a:r>
              <a:rPr lang="en-US" sz="22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 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600" i="1" dirty="0" smtClean="0">
              <a:solidFill>
                <a:schemeClr val="bg1"/>
              </a:solidFill>
            </a:endParaRPr>
          </a:p>
          <a:p>
            <a:pPr marL="857250" lvl="1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Lecture </a:t>
            </a:r>
            <a:r>
              <a:rPr lang="en-US" sz="2400" dirty="0" err="1">
                <a:solidFill>
                  <a:schemeClr val="bg1"/>
                </a:solidFill>
              </a:rPr>
              <a:t>idiomatique</a:t>
            </a:r>
            <a:r>
              <a:rPr lang="en-US" sz="2400" dirty="0">
                <a:solidFill>
                  <a:schemeClr val="bg1"/>
                </a:solidFill>
              </a:rPr>
              <a:t> / </a:t>
            </a:r>
            <a:r>
              <a:rPr lang="en-US" sz="2400" dirty="0" err="1" smtClean="0">
                <a:solidFill>
                  <a:schemeClr val="bg1"/>
                </a:solidFill>
              </a:rPr>
              <a:t>littérale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i="1" dirty="0" smtClean="0">
                <a:solidFill>
                  <a:srgbClr val="FF9E1D"/>
                </a:solidFill>
              </a:rPr>
              <a:t>	</a:t>
            </a:r>
            <a:r>
              <a:rPr lang="en-US" sz="2200" i="1" dirty="0" smtClean="0">
                <a:solidFill>
                  <a:srgbClr val="FF9E1D"/>
                </a:solidFill>
              </a:rPr>
              <a:t>                                          </a:t>
            </a:r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en-US" sz="2000" i="1" dirty="0" err="1" smtClean="0">
                <a:solidFill>
                  <a:srgbClr val="FF9E1D"/>
                </a:solidFill>
              </a:rPr>
              <a:t>jeter</a:t>
            </a:r>
            <a:r>
              <a:rPr lang="en-US" sz="2000" i="1" dirty="0" smtClean="0">
                <a:solidFill>
                  <a:srgbClr val="FF9E1D"/>
                </a:solidFill>
              </a:rPr>
              <a:t> </a:t>
            </a:r>
            <a:r>
              <a:rPr lang="en-US" sz="2000" i="1" dirty="0" err="1" smtClean="0">
                <a:solidFill>
                  <a:srgbClr val="FF9E1D"/>
                </a:solidFill>
              </a:rPr>
              <a:t>l’éponge</a:t>
            </a:r>
            <a:r>
              <a:rPr lang="en-US" sz="2000" i="1" dirty="0" smtClean="0">
                <a:solidFill>
                  <a:schemeClr val="bg1"/>
                </a:solidFill>
              </a:rPr>
              <a:t>” </a:t>
            </a:r>
            <a:r>
              <a:rPr lang="de-DE" sz="2000" i="1" dirty="0">
                <a:solidFill>
                  <a:schemeClr val="bg1"/>
                </a:solidFill>
              </a:rPr>
              <a:t>≠ </a:t>
            </a:r>
            <a:r>
              <a:rPr lang="en-US" sz="2000" i="1" dirty="0" smtClean="0">
                <a:solidFill>
                  <a:schemeClr val="bg1"/>
                </a:solidFill>
              </a:rPr>
              <a:t>“</a:t>
            </a:r>
            <a:r>
              <a:rPr lang="de-DE" sz="2000" i="1" dirty="0" err="1" smtClean="0">
                <a:solidFill>
                  <a:schemeClr val="bg1"/>
                </a:solidFill>
              </a:rPr>
              <a:t>jeter</a:t>
            </a:r>
            <a:r>
              <a:rPr lang="de-DE" sz="2000" i="1" dirty="0" smtClean="0">
                <a:solidFill>
                  <a:schemeClr val="bg1"/>
                </a:solidFill>
              </a:rPr>
              <a:t> </a:t>
            </a:r>
            <a:r>
              <a:rPr lang="de-DE" sz="2000" i="1" u="sng" dirty="0" err="1">
                <a:solidFill>
                  <a:schemeClr val="bg1"/>
                </a:solidFill>
              </a:rPr>
              <a:t>une</a:t>
            </a:r>
            <a:r>
              <a:rPr lang="de-DE" sz="2000" i="1" dirty="0">
                <a:solidFill>
                  <a:schemeClr val="bg1"/>
                </a:solidFill>
              </a:rPr>
              <a:t> </a:t>
            </a:r>
            <a:r>
              <a:rPr lang="de-DE" sz="2000" i="1" dirty="0" err="1" smtClean="0">
                <a:solidFill>
                  <a:schemeClr val="bg1"/>
                </a:solidFill>
              </a:rPr>
              <a:t>éponge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</a:p>
          <a:p>
            <a:pPr marL="400050" lvl="1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sz="22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3606659" y="3158898"/>
            <a:ext cx="3949487" cy="2251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38" y="5497655"/>
            <a:ext cx="1831841" cy="1187770"/>
          </a:xfrm>
          <a:prstGeom prst="rect">
            <a:avLst/>
          </a:prstGeom>
        </p:spPr>
      </p:pic>
      <p:sp>
        <p:nvSpPr>
          <p:cNvPr id="3" name="Parenthèses 2"/>
          <p:cNvSpPr/>
          <p:nvPr/>
        </p:nvSpPr>
        <p:spPr>
          <a:xfrm>
            <a:off x="5221911" y="1772816"/>
            <a:ext cx="1976034" cy="762800"/>
          </a:xfrm>
          <a:prstGeom prst="bracketPair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Parenthèses 15"/>
          <p:cNvSpPr/>
          <p:nvPr/>
        </p:nvSpPr>
        <p:spPr>
          <a:xfrm>
            <a:off x="2483769" y="1772816"/>
            <a:ext cx="792087" cy="504056"/>
          </a:xfrm>
          <a:prstGeom prst="bracketPair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3923928" y="2167245"/>
            <a:ext cx="0" cy="36327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344816" cy="86883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EP 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Variabilité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21333" y="6628098"/>
            <a:ext cx="1544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://www.larep.fr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Etat de l’art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Expériences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0469" t="26900" r="22438" b="25500"/>
          <a:stretch/>
        </p:blipFill>
        <p:spPr>
          <a:xfrm>
            <a:off x="5243108" y="4005064"/>
            <a:ext cx="2329096" cy="1092265"/>
          </a:xfrm>
          <a:prstGeom prst="rect">
            <a:avLst/>
          </a:prstGeom>
        </p:spPr>
      </p:pic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781"/>
    </mc:Choice>
    <mc:Fallback xmlns="">
      <p:transition advTm="193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1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6947" y="-33708"/>
            <a:ext cx="6719018" cy="86883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EP : Applications TAL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6947" y="892951"/>
            <a:ext cx="8028384" cy="582852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EP </a:t>
            </a:r>
            <a:r>
              <a:rPr lang="en-US" sz="2400" dirty="0" err="1" smtClean="0">
                <a:solidFill>
                  <a:schemeClr val="bg1"/>
                </a:solidFill>
              </a:rPr>
              <a:t>fréquentes</a:t>
            </a:r>
            <a:r>
              <a:rPr lang="en-US" sz="2400" dirty="0" smtClean="0">
                <a:solidFill>
                  <a:schemeClr val="bg1"/>
                </a:solidFill>
              </a:rPr>
              <a:t> [</a:t>
            </a:r>
            <a:r>
              <a:rPr lang="en-US" sz="2400" cap="small" dirty="0" err="1" smtClean="0">
                <a:solidFill>
                  <a:schemeClr val="bg1"/>
                </a:solidFill>
              </a:rPr>
              <a:t>Jackendoff</a:t>
            </a:r>
            <a:r>
              <a:rPr lang="en-US" sz="2400" dirty="0" smtClean="0">
                <a:solidFill>
                  <a:schemeClr val="bg1"/>
                </a:solidFill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en-US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Lexiques</a:t>
            </a:r>
            <a:endParaRPr lang="en-US" sz="20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 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Variabilité</a:t>
            </a:r>
            <a:endParaRPr lang="en-US" sz="20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 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Nouvelles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EP :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Requêtes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Google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fonction</a:t>
            </a:r>
            <a:r>
              <a:rPr lang="en-US" sz="2000" dirty="0" smtClean="0">
                <a:solidFill>
                  <a:schemeClr val="bg1"/>
                </a:solidFill>
              </a:rPr>
              <a:t> des </a:t>
            </a:r>
            <a:r>
              <a:rPr lang="en-US" sz="2000" dirty="0" err="1" smtClean="0">
                <a:solidFill>
                  <a:schemeClr val="bg1"/>
                </a:solidFill>
              </a:rPr>
              <a:t>années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://trends.google.fr/trends/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3606659" y="3158898"/>
            <a:ext cx="3949487" cy="2251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>
              <a:solidFill>
                <a:schemeClr val="tx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/>
          <a:srcRect l="29587" t="75662" r="38582" b="20601"/>
          <a:stretch/>
        </p:blipFill>
        <p:spPr>
          <a:xfrm>
            <a:off x="3995936" y="1417030"/>
            <a:ext cx="4894370" cy="323223"/>
          </a:xfrm>
          <a:prstGeom prst="rect">
            <a:avLst/>
          </a:prstGeom>
        </p:spPr>
      </p:pic>
      <p:pic>
        <p:nvPicPr>
          <p:cNvPr id="38" name="Image 37" descr="atten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6947" y="951296"/>
            <a:ext cx="360040" cy="3600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Etat de l’art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Expériences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826715"/>
              </p:ext>
            </p:extLst>
          </p:nvPr>
        </p:nvGraphicFramePr>
        <p:xfrm>
          <a:off x="3004901" y="2586895"/>
          <a:ext cx="4249814" cy="229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6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20"/>
    </mc:Choice>
    <mc:Fallback xmlns="">
      <p:transition spd="slow" advTm="78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764704"/>
            <a:ext cx="8136904" cy="607386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Traduction</a:t>
            </a:r>
            <a:r>
              <a:rPr lang="en-US" sz="2400" dirty="0" smtClean="0">
                <a:solidFill>
                  <a:schemeClr val="bg1"/>
                </a:solidFill>
              </a:rPr>
              <a:t> : </a:t>
            </a:r>
            <a:r>
              <a:rPr lang="en-US" sz="2200" dirty="0" smtClean="0">
                <a:solidFill>
                  <a:schemeClr val="bg1"/>
                </a:solidFill>
              </a:rPr>
              <a:t>EP = </a:t>
            </a:r>
            <a:r>
              <a:rPr lang="en-US" sz="2200" dirty="0" err="1" smtClean="0">
                <a:solidFill>
                  <a:schemeClr val="bg1"/>
                </a:solidFill>
              </a:rPr>
              <a:t>contrainte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 “</a:t>
            </a:r>
            <a:r>
              <a:rPr lang="en-US" sz="2000" i="1" dirty="0" err="1" smtClean="0">
                <a:solidFill>
                  <a:srgbClr val="FF9E1D"/>
                </a:solidFill>
              </a:rPr>
              <a:t>avoir</a:t>
            </a:r>
            <a:r>
              <a:rPr lang="en-US" sz="2000" i="1" dirty="0" smtClean="0">
                <a:solidFill>
                  <a:srgbClr val="FF9E1D"/>
                </a:solidFill>
              </a:rPr>
              <a:t> un </a:t>
            </a:r>
            <a:r>
              <a:rPr lang="en-US" sz="2000" i="1" u="wavyHeavy" dirty="0" smtClean="0">
                <a:solidFill>
                  <a:srgbClr val="FF9E1D"/>
                </a:solidFill>
              </a:rPr>
              <a:t>chat</a:t>
            </a:r>
            <a:r>
              <a:rPr lang="en-US" sz="2000" i="1" dirty="0" smtClean="0">
                <a:solidFill>
                  <a:srgbClr val="FF9E1D"/>
                </a:solidFill>
              </a:rPr>
              <a:t> </a:t>
            </a:r>
            <a:r>
              <a:rPr lang="en-US" sz="2000" i="1" dirty="0" err="1" smtClean="0">
                <a:solidFill>
                  <a:srgbClr val="FF9E1D"/>
                </a:solidFill>
              </a:rPr>
              <a:t>dans</a:t>
            </a:r>
            <a:r>
              <a:rPr lang="en-US" sz="2000" i="1" dirty="0" smtClean="0">
                <a:solidFill>
                  <a:srgbClr val="FF9E1D"/>
                </a:solidFill>
              </a:rPr>
              <a:t> la gorge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”  = “</a:t>
            </a:r>
            <a:r>
              <a:rPr lang="en-US" sz="2000" i="1" dirty="0" smtClean="0">
                <a:solidFill>
                  <a:srgbClr val="FF9E1D"/>
                </a:solidFill>
              </a:rPr>
              <a:t>to have a </a:t>
            </a:r>
            <a:r>
              <a:rPr lang="en-US" sz="2000" i="1" u="wavyHeavy" dirty="0" smtClean="0">
                <a:solidFill>
                  <a:srgbClr val="FF9E1D"/>
                </a:solidFill>
              </a:rPr>
              <a:t>frog</a:t>
            </a:r>
            <a:r>
              <a:rPr lang="en-US" sz="2000" i="1" dirty="0" smtClean="0">
                <a:solidFill>
                  <a:srgbClr val="FF9E1D"/>
                </a:solidFill>
              </a:rPr>
              <a:t> in one’s throat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</a:p>
          <a:p>
            <a:pPr marL="914400" lvl="2" indent="0">
              <a:buNone/>
            </a:pPr>
            <a:endParaRPr lang="en-US" sz="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Parsing :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8 % </a:t>
            </a:r>
            <a:r>
              <a:rPr lang="en-US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d’erreurs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[</a:t>
            </a:r>
            <a:r>
              <a:rPr lang="en-US" sz="2000" cap="small" dirty="0" smtClean="0">
                <a:solidFill>
                  <a:schemeClr val="bg1"/>
                </a:solidFill>
                <a:sym typeface="Wingdings" panose="05000000000000000000" pitchFamily="2" charset="2"/>
              </a:rPr>
              <a:t>Baldwin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]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“</a:t>
            </a:r>
            <a:r>
              <a:rPr lang="en-US" sz="2000" i="1" dirty="0" err="1" smtClean="0">
                <a:solidFill>
                  <a:srgbClr val="FF9E1D"/>
                </a:solidFill>
              </a:rPr>
              <a:t>il</a:t>
            </a:r>
            <a:r>
              <a:rPr lang="en-US" sz="2000" i="1" dirty="0" smtClean="0">
                <a:solidFill>
                  <a:srgbClr val="FF9E1D"/>
                </a:solidFill>
              </a:rPr>
              <a:t> </a:t>
            </a:r>
            <a:r>
              <a:rPr lang="en-US" sz="2000" i="1" dirty="0" err="1" smtClean="0">
                <a:solidFill>
                  <a:srgbClr val="FF9E1D"/>
                </a:solidFill>
              </a:rPr>
              <a:t>pleut</a:t>
            </a:r>
            <a:r>
              <a:rPr lang="en-US" sz="2000" i="1" dirty="0" smtClean="0">
                <a:solidFill>
                  <a:srgbClr val="FF9E1D"/>
                </a:solidFill>
              </a:rPr>
              <a:t> des </a:t>
            </a:r>
            <a:r>
              <a:rPr lang="en-US" sz="2000" i="1" dirty="0" err="1" smtClean="0">
                <a:solidFill>
                  <a:srgbClr val="FF9E1D"/>
                </a:solidFill>
              </a:rPr>
              <a:t>cordes</a:t>
            </a:r>
            <a:r>
              <a:rPr lang="en-US" sz="2000" i="1" dirty="0" smtClean="0">
                <a:solidFill>
                  <a:srgbClr val="FF9E1D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de Paris à Marseille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</a:rPr>
              <a:t>                        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          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3606659" y="3158898"/>
            <a:ext cx="3949487" cy="2251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l="7088" t="37099" r="72400" b="24029"/>
          <a:stretch/>
        </p:blipFill>
        <p:spPr>
          <a:xfrm>
            <a:off x="3316883" y="3362301"/>
            <a:ext cx="2670597" cy="284684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487318" y="6203638"/>
            <a:ext cx="2457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http://lindat.mff.cuni.cz/services/udpipe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4226039" y="4965416"/>
            <a:ext cx="936104" cy="1238222"/>
          </a:xfrm>
          <a:custGeom>
            <a:avLst/>
            <a:gdLst>
              <a:gd name="connsiteX0" fmla="*/ 234712 w 709026"/>
              <a:gd name="connsiteY0" fmla="*/ 14670 h 826383"/>
              <a:gd name="connsiteX1" fmla="*/ 660128 w 709026"/>
              <a:gd name="connsiteY1" fmla="*/ 4890 h 826383"/>
              <a:gd name="connsiteX2" fmla="*/ 709026 w 709026"/>
              <a:gd name="connsiteY2" fmla="*/ 0 h 826383"/>
              <a:gd name="connsiteX3" fmla="*/ 459645 w 709026"/>
              <a:gd name="connsiteY3" fmla="*/ 826383 h 826383"/>
              <a:gd name="connsiteX4" fmla="*/ 0 w 709026"/>
              <a:gd name="connsiteY4" fmla="*/ 821493 h 826383"/>
              <a:gd name="connsiteX5" fmla="*/ 234712 w 709026"/>
              <a:gd name="connsiteY5" fmla="*/ 14670 h 82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026" h="826383">
                <a:moveTo>
                  <a:pt x="234712" y="14670"/>
                </a:moveTo>
                <a:lnTo>
                  <a:pt x="660128" y="4890"/>
                </a:lnTo>
                <a:lnTo>
                  <a:pt x="709026" y="0"/>
                </a:lnTo>
                <a:lnTo>
                  <a:pt x="459645" y="826383"/>
                </a:lnTo>
                <a:lnTo>
                  <a:pt x="0" y="821493"/>
                </a:lnTo>
                <a:lnTo>
                  <a:pt x="234712" y="14670"/>
                </a:lnTo>
                <a:close/>
              </a:path>
            </a:pathLst>
          </a:cu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Etat de l’art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Expériences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476947" y="-33708"/>
            <a:ext cx="6719018" cy="86883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EP : Applications TAL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2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28"/>
    </mc:Choice>
    <mc:Fallback xmlns="">
      <p:transition spd="slow" advTm="117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-67488"/>
            <a:ext cx="6719018" cy="86883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Motivation 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Variabilité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des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EPV ?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620688"/>
            <a:ext cx="7632848" cy="59766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             </a:t>
            </a:r>
          </a:p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Impact sur la </a:t>
            </a:r>
            <a:r>
              <a:rPr lang="en-US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détection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: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Discontinuités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(“</a:t>
            </a:r>
            <a:r>
              <a:rPr lang="en-US" sz="2000" i="1" dirty="0" smtClean="0">
                <a:solidFill>
                  <a:srgbClr val="FF9E1D"/>
                </a:solidFill>
                <a:sym typeface="Wingdings" panose="05000000000000000000" pitchFamily="2" charset="2"/>
              </a:rPr>
              <a:t>fait</a:t>
            </a:r>
            <a:r>
              <a:rPr lang="en-US" sz="20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0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encore</a:t>
            </a:r>
            <a:r>
              <a:rPr lang="en-US" sz="20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000" i="1" dirty="0" err="1" smtClean="0">
                <a:solidFill>
                  <a:srgbClr val="FF9E1D"/>
                </a:solidFill>
                <a:sym typeface="Wingdings" panose="05000000000000000000" pitchFamily="2" charset="2"/>
              </a:rPr>
              <a:t>appel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”)  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[</a:t>
            </a:r>
            <a:r>
              <a:rPr lang="en-US" sz="2000" cap="small" dirty="0" smtClean="0">
                <a:solidFill>
                  <a:schemeClr val="bg1"/>
                </a:solidFill>
                <a:sym typeface="Wingdings" panose="05000000000000000000" pitchFamily="2" charset="2"/>
              </a:rPr>
              <a:t>Kulkarni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et </a:t>
            </a:r>
            <a:r>
              <a:rPr lang="en-US" sz="2000" cap="small" dirty="0" smtClean="0">
                <a:solidFill>
                  <a:schemeClr val="bg1"/>
                </a:solidFill>
                <a:sym typeface="Wingdings" panose="05000000000000000000" pitchFamily="2" charset="2"/>
              </a:rPr>
              <a:t>Finlayson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]  </a:t>
            </a:r>
            <a:r>
              <a:rPr lang="en-US" sz="2000" i="1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</a:t>
            </a:r>
            <a:r>
              <a:rPr lang="en-US" sz="2000" strike="sngStrike" baseline="-25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discont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= 0,6 &gt;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</a:t>
            </a:r>
            <a:r>
              <a:rPr lang="en-US" sz="2000" baseline="-25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discont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= 0,2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[</a:t>
            </a:r>
            <a:r>
              <a:rPr lang="en-US" sz="2000" cap="small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Vincze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et al.] 			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</a:t>
            </a:r>
            <a:r>
              <a:rPr lang="en-US" sz="2000" strike="sngStrike" baseline="-25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discont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= 0,8 &gt; </a:t>
            </a:r>
            <a:r>
              <a:rPr lang="en-US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F</a:t>
            </a:r>
            <a:r>
              <a:rPr lang="en-US" sz="2000" baseline="-25000" dirty="0" err="1">
                <a:solidFill>
                  <a:schemeClr val="bg1"/>
                </a:solidFill>
                <a:sym typeface="Wingdings" panose="05000000000000000000" pitchFamily="2" charset="2"/>
              </a:rPr>
              <a:t>discont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= 0,6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Corpus PARSEME  EPV :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	= TRAIN + TEST	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détection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= 90%  </a:t>
            </a:r>
            <a:r>
              <a:rPr lang="en-US" sz="2000" dirty="0" smtClean="0">
                <a:solidFill>
                  <a:schemeClr val="bg1"/>
                </a:solidFill>
                <a:sym typeface="Wingdings 3" panose="05040102010807070707" pitchFamily="18" charset="2"/>
              </a:rPr>
              <a:t> 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55 %	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Exploitation de la </a:t>
            </a:r>
            <a:r>
              <a:rPr lang="en-US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variabilité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: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Génération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/fusion de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variantes</a:t>
            </a:r>
            <a:endParaRPr lang="en-US" sz="20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Performance de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détection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auto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Restrictions de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variabilité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  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détection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EP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		             lecture id. /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litt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.  </a:t>
            </a:r>
          </a:p>
          <a:p>
            <a:pPr marL="457200" lvl="1" indent="0">
              <a:buNone/>
            </a:pPr>
            <a:endParaRPr lang="en-US" sz="10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EPV 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: description + </a:t>
            </a:r>
            <a:r>
              <a:rPr lang="en-U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mesure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variabilité</a:t>
            </a: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endParaRPr lang="en-US" dirty="0"/>
          </a:p>
          <a:p>
            <a:pPr>
              <a:buFont typeface="Wingdings"/>
              <a:buChar char="à"/>
            </a:pP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3606659" y="3158898"/>
            <a:ext cx="3949487" cy="2251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>
              <a:solidFill>
                <a:schemeClr val="tx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89875" y="1359572"/>
            <a:ext cx="7707953" cy="4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24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716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Etat de l’art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Expériences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14356"/>
            <a:ext cx="1221642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Motivation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28736"/>
            <a:ext cx="121441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Perspective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267272" cy="4841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7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72"/>
    </mc:Choice>
    <mc:Fallback xmlns="">
      <p:transition spd="slow" advTm="13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5|5.4|21.2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|10.8|9.5|1.5|6.3|2.4|12.1|1.9|17.8|20.7|2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6.1|80.2|1.3|7.4|37.6|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2.2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3.4|16.3|6.7|11|3.4|5|2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5.8|7.9|45.1|3|5.8|7.7|2.9|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6|0.7|12.9|10.2|4.4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4|4|8.6|43|0.6|12.2|5.7|7.5|10.7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4|15.6|6.3|32.6|3.4|7.6|9|9.7|5.4|1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6.5|3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|2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1028</Words>
  <Application>Microsoft Office PowerPoint</Application>
  <PresentationFormat>Affichage à l'écran (4:3)</PresentationFormat>
  <Paragraphs>460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Wingdings 3</vt:lpstr>
      <vt:lpstr>Office Theme</vt:lpstr>
      <vt:lpstr>Expressions polylexicales : variabilité et similarité</vt:lpstr>
      <vt:lpstr>Plan</vt:lpstr>
      <vt:lpstr>Contexte</vt:lpstr>
      <vt:lpstr>état de l’art</vt:lpstr>
      <vt:lpstr>EP : Caractéristiques</vt:lpstr>
      <vt:lpstr>EP : Variabilité</vt:lpstr>
      <vt:lpstr>EP : Applications TAL</vt:lpstr>
      <vt:lpstr>EP : Applications TAL</vt:lpstr>
      <vt:lpstr>Motivation : Variabilité des EPV ? </vt:lpstr>
      <vt:lpstr>expérimentations</vt:lpstr>
      <vt:lpstr>Variabilité des EPV  : corpus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Perspectives</vt:lpstr>
      <vt:lpstr>Présentation PowerPoint</vt:lpstr>
      <vt:lpstr>Présentation PowerPoint</vt:lpstr>
      <vt:lpstr>Références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Caroline Pasquer</cp:lastModifiedBy>
  <cp:revision>897</cp:revision>
  <cp:lastPrinted>2018-01-12T18:52:05Z</cp:lastPrinted>
  <dcterms:created xsi:type="dcterms:W3CDTF">2013-08-21T19:17:07Z</dcterms:created>
  <dcterms:modified xsi:type="dcterms:W3CDTF">2018-01-23T07:31:46Z</dcterms:modified>
</cp:coreProperties>
</file>